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12192000" cy="6858000"/>
  <p:notesSz cx="6858000" cy="9144000"/>
  <p:embeddedFontLst>
    <p:embeddedFont>
      <p:font typeface="Inter" panose="020B0604020202020204" charset="0"/>
      <p:regular r:id="rId25"/>
      <p:bold r:id="rId26"/>
      <p:italic r:id="rId27"/>
      <p:boldItalic r:id="rId28"/>
    </p:embeddedFont>
    <p:embeddedFont>
      <p:font typeface="Inter Light" panose="020B0604020202020204" charset="0"/>
      <p:regular r:id="rId29"/>
      <p:bold r:id="rId30"/>
      <p:italic r:id="rId31"/>
      <p:boldItalic r:id="rId32"/>
    </p:embeddedFont>
    <p:embeddedFont>
      <p:font typeface="Inter Medium" panose="020B0604020202020204" charset="0"/>
      <p:regular r:id="rId33"/>
      <p:bold r:id="rId34"/>
      <p:italic r:id="rId35"/>
      <p:boldItalic r:id="rId36"/>
    </p:embeddedFont>
    <p:embeddedFont>
      <p:font typeface="Poppins" panose="00000500000000000000" pitchFamily="2" charset="0"/>
      <p:regular r:id="rId37"/>
      <p:bold r:id="rId38"/>
      <p:italic r:id="rId39"/>
      <p:boldItalic r:id="rId40"/>
    </p:embeddedFont>
    <p:embeddedFont>
      <p:font typeface="Poppins SemiBold" panose="00000700000000000000" pitchFamily="2" charset="0"/>
      <p:regular r:id="rId41"/>
      <p:bold r:id="rId42"/>
      <p:italic r:id="rId43"/>
      <p:boldItalic r:id="rId4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848CB67-DAB2-43F6-8BF2-7B3E28811D9E}">
  <a:tblStyle styleId="{B848CB67-DAB2-43F6-8BF2-7B3E28811D9E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CF4"/>
          </a:solidFill>
        </a:fill>
      </a:tcStyle>
    </a:wholeTbl>
    <a:band1H>
      <a:tcTxStyle/>
      <a:tcStyle>
        <a:tcBdr/>
        <a:fill>
          <a:solidFill>
            <a:srgbClr val="CFD7E7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FD7E7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5033" autoAdjust="0"/>
  </p:normalViewPr>
  <p:slideViewPr>
    <p:cSldViewPr snapToGrid="0">
      <p:cViewPr varScale="1">
        <p:scale>
          <a:sx n="79" d="100"/>
          <a:sy n="79" d="100"/>
        </p:scale>
        <p:origin x="744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font" Target="fonts/font15.fntdata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42" Type="http://schemas.openxmlformats.org/officeDocument/2006/relationships/font" Target="fonts/font18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font" Target="fonts/font16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4" Type="http://schemas.openxmlformats.org/officeDocument/2006/relationships/font" Target="fonts/font2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43" Type="http://schemas.openxmlformats.org/officeDocument/2006/relationships/font" Target="fonts/font19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font" Target="fonts/font14.fntdata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1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Google Shape;379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" name="Google Shape;386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" name="Google Shape;402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1" name="Google Shape;411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" name="Google Shape;455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" name="Google Shape;463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0" name="Google Shape;17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en-IN"/>
          </a:p>
        </p:txBody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1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png"/><Relationship Id="rId5" Type="http://schemas.openxmlformats.org/officeDocument/2006/relationships/image" Target="../media/image27.png"/><Relationship Id="rId4" Type="http://schemas.openxmlformats.org/officeDocument/2006/relationships/image" Target="../media/image6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1.png"/><Relationship Id="rId7" Type="http://schemas.openxmlformats.org/officeDocument/2006/relationships/image" Target="../media/image74.png"/><Relationship Id="rId12" Type="http://schemas.openxmlformats.org/officeDocument/2006/relationships/image" Target="../media/image7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3.png"/><Relationship Id="rId11" Type="http://schemas.openxmlformats.org/officeDocument/2006/relationships/image" Target="../media/image78.png"/><Relationship Id="rId5" Type="http://schemas.openxmlformats.org/officeDocument/2006/relationships/image" Target="../media/image43.png"/><Relationship Id="rId10" Type="http://schemas.openxmlformats.org/officeDocument/2006/relationships/image" Target="../media/image77.png"/><Relationship Id="rId4" Type="http://schemas.openxmlformats.org/officeDocument/2006/relationships/image" Target="../media/image42.png"/><Relationship Id="rId9" Type="http://schemas.openxmlformats.org/officeDocument/2006/relationships/image" Target="../media/image7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1.png"/><Relationship Id="rId7" Type="http://schemas.openxmlformats.org/officeDocument/2006/relationships/image" Target="../media/image8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Relationship Id="rId9" Type="http://schemas.openxmlformats.org/officeDocument/2006/relationships/image" Target="../media/image8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1.png"/><Relationship Id="rId7" Type="http://schemas.openxmlformats.org/officeDocument/2006/relationships/image" Target="../media/image8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png"/><Relationship Id="rId3" Type="http://schemas.openxmlformats.org/officeDocument/2006/relationships/image" Target="../media/image1.pn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1.png"/><Relationship Id="rId7" Type="http://schemas.openxmlformats.org/officeDocument/2006/relationships/image" Target="../media/image45.png"/><Relationship Id="rId12" Type="http://schemas.openxmlformats.org/officeDocument/2006/relationships/image" Target="../media/image5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11" Type="http://schemas.openxmlformats.org/officeDocument/2006/relationships/image" Target="../media/image49.png"/><Relationship Id="rId5" Type="http://schemas.openxmlformats.org/officeDocument/2006/relationships/image" Target="../media/image43.png"/><Relationship Id="rId10" Type="http://schemas.openxmlformats.org/officeDocument/2006/relationships/image" Target="../media/image48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1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0617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3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3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66837" y="4930973"/>
            <a:ext cx="1162050" cy="40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3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814637" y="4930973"/>
            <a:ext cx="2390775" cy="40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3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491162" y="4930973"/>
            <a:ext cx="1314450" cy="40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3" descr="image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091362" y="4930973"/>
            <a:ext cx="1457325" cy="40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3" descr="image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8834437" y="4930973"/>
            <a:ext cx="1990725" cy="40005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3"/>
          <p:cNvSpPr txBox="1"/>
          <p:nvPr/>
        </p:nvSpPr>
        <p:spPr>
          <a:xfrm>
            <a:off x="4075747" y="1526827"/>
            <a:ext cx="4040505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 i="0" u="none" strike="noStrike" cap="none">
                <a:solidFill>
                  <a:srgbClr val="F8FAFC"/>
                </a:solidFill>
                <a:latin typeface="Poppins"/>
                <a:ea typeface="Poppins"/>
                <a:cs typeface="Poppins"/>
                <a:sym typeface="Poppins"/>
              </a:rPr>
              <a:t>INVENTRA</a:t>
            </a:r>
            <a:endParaRPr/>
          </a:p>
        </p:txBody>
      </p:sp>
      <p:sp>
        <p:nvSpPr>
          <p:cNvPr id="91" name="Google Shape;91;p13"/>
          <p:cNvSpPr txBox="1"/>
          <p:nvPr/>
        </p:nvSpPr>
        <p:spPr>
          <a:xfrm>
            <a:off x="3133725" y="2536477"/>
            <a:ext cx="5924550" cy="371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38BDF8"/>
                </a:solidFill>
                <a:latin typeface="Inter Light"/>
                <a:ea typeface="Inter Light"/>
                <a:cs typeface="Inter Light"/>
                <a:sym typeface="Inter Light"/>
              </a:rPr>
              <a:t>Intelligent Inventory Management System</a:t>
            </a:r>
            <a:endParaRPr/>
          </a:p>
        </p:txBody>
      </p:sp>
      <p:sp>
        <p:nvSpPr>
          <p:cNvPr id="92" name="Google Shape;92;p13"/>
          <p:cNvSpPr txBox="1"/>
          <p:nvPr/>
        </p:nvSpPr>
        <p:spPr>
          <a:xfrm>
            <a:off x="2324099" y="3416469"/>
            <a:ext cx="7543800" cy="365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994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rgbClr val="94A3B8"/>
                </a:solidFill>
                <a:latin typeface="Inter"/>
                <a:ea typeface="Inter"/>
                <a:cs typeface="Inter"/>
                <a:sym typeface="Inter"/>
              </a:rPr>
              <a:t>Domain: Electronic Gadgets Shop (Laptops, Computers, Accessories)</a:t>
            </a:r>
            <a:endParaRPr dirty="0"/>
          </a:p>
        </p:txBody>
      </p:sp>
      <p:sp>
        <p:nvSpPr>
          <p:cNvPr id="93" name="Google Shape;93;p13"/>
          <p:cNvSpPr txBox="1"/>
          <p:nvPr/>
        </p:nvSpPr>
        <p:spPr>
          <a:xfrm>
            <a:off x="4205287" y="4264223"/>
            <a:ext cx="3910965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rgbClr val="818CF8"/>
                </a:solidFill>
                <a:latin typeface="Inter Medium"/>
                <a:ea typeface="Inter Medium"/>
                <a:cs typeface="Inter Medium"/>
                <a:sym typeface="Inter Medium"/>
              </a:rPr>
              <a:t>Infosys Springboard | Virtual Internship 6.0 | Team 2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0617"/>
        </a:solidFill>
        <a:effectLst/>
      </p:bgPr>
    </p:bg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Google Shape;264;p22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22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1500" y="1754534"/>
            <a:ext cx="5381625" cy="1973460"/>
          </a:xfrm>
          <a:prstGeom prst="rect">
            <a:avLst/>
          </a:prstGeom>
          <a:noFill/>
          <a:ln>
            <a:noFill/>
          </a:ln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</p:pic>
      <p:pic>
        <p:nvPicPr>
          <p:cNvPr id="266" name="Google Shape;266;p22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238875" y="1754534"/>
            <a:ext cx="5381625" cy="1973460"/>
          </a:xfrm>
          <a:prstGeom prst="rect">
            <a:avLst/>
          </a:prstGeom>
          <a:noFill/>
          <a:ln>
            <a:noFill/>
          </a:ln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</p:pic>
      <p:pic>
        <p:nvPicPr>
          <p:cNvPr id="267" name="Google Shape;267;p22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71500" y="4013745"/>
            <a:ext cx="5381625" cy="1973460"/>
          </a:xfrm>
          <a:prstGeom prst="rect">
            <a:avLst/>
          </a:prstGeom>
          <a:noFill/>
          <a:ln>
            <a:noFill/>
          </a:ln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</p:pic>
      <p:pic>
        <p:nvPicPr>
          <p:cNvPr id="268" name="Google Shape;268;p22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238875" y="4013745"/>
            <a:ext cx="5381625" cy="1973460"/>
          </a:xfrm>
          <a:prstGeom prst="rect">
            <a:avLst/>
          </a:prstGeom>
          <a:noFill/>
          <a:ln>
            <a:noFill/>
          </a:ln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</p:pic>
      <p:sp>
        <p:nvSpPr>
          <p:cNvPr id="269" name="Google Shape;269;p22"/>
          <p:cNvSpPr txBox="1"/>
          <p:nvPr/>
        </p:nvSpPr>
        <p:spPr>
          <a:xfrm>
            <a:off x="914400" y="2097434"/>
            <a:ext cx="4930616" cy="297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50" b="1" i="0" u="none" strike="noStrike" cap="none">
                <a:solidFill>
                  <a:srgbClr val="38BDF8"/>
                </a:solidFill>
                <a:latin typeface="Poppins"/>
                <a:ea typeface="Poppins"/>
                <a:cs typeface="Poppins"/>
                <a:sym typeface="Poppins"/>
              </a:rPr>
              <a:t>Admin Privileges</a:t>
            </a:r>
            <a:endParaRPr/>
          </a:p>
        </p:txBody>
      </p:sp>
      <p:sp>
        <p:nvSpPr>
          <p:cNvPr id="270" name="Google Shape;270;p22"/>
          <p:cNvSpPr txBox="1"/>
          <p:nvPr/>
        </p:nvSpPr>
        <p:spPr>
          <a:xfrm>
            <a:off x="914400" y="2584995"/>
            <a:ext cx="4695825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chemeClr val="bg1"/>
                </a:solidFill>
                <a:latin typeface="Inter"/>
                <a:ea typeface="Inter"/>
                <a:cs typeface="Inter"/>
                <a:sym typeface="Inter"/>
              </a:rPr>
              <a:t>Full control over high-value laptop catalogs and store-wide settings.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271" name="Google Shape;271;p22"/>
          <p:cNvSpPr txBox="1"/>
          <p:nvPr/>
        </p:nvSpPr>
        <p:spPr>
          <a:xfrm>
            <a:off x="6581775" y="2097434"/>
            <a:ext cx="4930616" cy="297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50" b="1" i="0" u="none" strike="noStrike" cap="none">
                <a:solidFill>
                  <a:srgbClr val="38BDF8"/>
                </a:solidFill>
                <a:latin typeface="Poppins"/>
                <a:ea typeface="Poppins"/>
                <a:cs typeface="Poppins"/>
                <a:sym typeface="Poppins"/>
              </a:rPr>
              <a:t>Staff Operations</a:t>
            </a:r>
            <a:endParaRPr/>
          </a:p>
        </p:txBody>
      </p:sp>
      <p:sp>
        <p:nvSpPr>
          <p:cNvPr id="272" name="Google Shape;272;p22"/>
          <p:cNvSpPr txBox="1"/>
          <p:nvPr/>
        </p:nvSpPr>
        <p:spPr>
          <a:xfrm>
            <a:off x="6581775" y="2584995"/>
            <a:ext cx="4695825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chemeClr val="bg1"/>
                </a:solidFill>
                <a:latin typeface="Inter"/>
                <a:ea typeface="Inter"/>
                <a:cs typeface="Inter"/>
                <a:sym typeface="Inter"/>
              </a:rPr>
              <a:t>Restricted access to daily stock updates for accessories and sales entry.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273" name="Google Shape;273;p22"/>
          <p:cNvSpPr txBox="1"/>
          <p:nvPr/>
        </p:nvSpPr>
        <p:spPr>
          <a:xfrm>
            <a:off x="914400" y="4356645"/>
            <a:ext cx="4930616" cy="297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50" b="1" i="0" u="none" strike="noStrike" cap="none">
                <a:solidFill>
                  <a:srgbClr val="38BDF8"/>
                </a:solidFill>
                <a:latin typeface="Poppins"/>
                <a:ea typeface="Poppins"/>
                <a:cs typeface="Poppins"/>
                <a:sym typeface="Poppins"/>
              </a:rPr>
              <a:t>Unique Identities</a:t>
            </a:r>
            <a:endParaRPr/>
          </a:p>
        </p:txBody>
      </p:sp>
      <p:sp>
        <p:nvSpPr>
          <p:cNvPr id="274" name="Google Shape;274;p22"/>
          <p:cNvSpPr txBox="1"/>
          <p:nvPr/>
        </p:nvSpPr>
        <p:spPr>
          <a:xfrm>
            <a:off x="914400" y="4844206"/>
            <a:ext cx="4695825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chemeClr val="bg1"/>
                </a:solidFill>
                <a:latin typeface="Inter"/>
                <a:ea typeface="Inter"/>
                <a:cs typeface="Inter"/>
                <a:sym typeface="Inter"/>
              </a:rPr>
              <a:t>Strict "no-shared-accounts" policy ensures complete individual accountability.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275" name="Google Shape;275;p22"/>
          <p:cNvSpPr txBox="1"/>
          <p:nvPr/>
        </p:nvSpPr>
        <p:spPr>
          <a:xfrm>
            <a:off x="6581775" y="4356645"/>
            <a:ext cx="4930616" cy="297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50" b="1" i="0" u="none" strike="noStrike" cap="none">
                <a:solidFill>
                  <a:srgbClr val="38BDF8"/>
                </a:solidFill>
                <a:latin typeface="Poppins"/>
                <a:ea typeface="Poppins"/>
                <a:cs typeface="Poppins"/>
                <a:sym typeface="Poppins"/>
              </a:rPr>
              <a:t>Dispute Resolution</a:t>
            </a:r>
            <a:endParaRPr/>
          </a:p>
        </p:txBody>
      </p:sp>
      <p:sp>
        <p:nvSpPr>
          <p:cNvPr id="276" name="Google Shape;276;p22"/>
          <p:cNvSpPr txBox="1"/>
          <p:nvPr/>
        </p:nvSpPr>
        <p:spPr>
          <a:xfrm>
            <a:off x="6581775" y="4844206"/>
            <a:ext cx="4695825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chemeClr val="bg1"/>
                </a:solidFill>
                <a:latin typeface="Inter"/>
                <a:ea typeface="Inter"/>
                <a:cs typeface="Inter"/>
                <a:sym typeface="Inter"/>
              </a:rPr>
              <a:t>Clear audit logs allow management to resolve stock discrepancies instantly.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277" name="Google Shape;277;p22"/>
          <p:cNvSpPr txBox="1"/>
          <p:nvPr/>
        </p:nvSpPr>
        <p:spPr>
          <a:xfrm>
            <a:off x="762000" y="571500"/>
            <a:ext cx="11401425" cy="609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96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0" i="0" u="none" strike="noStrike" cap="none">
                <a:solidFill>
                  <a:srgbClr val="38BDF8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Authentication – Business Impact</a:t>
            </a:r>
            <a:endParaRPr dirty="0"/>
          </a:p>
        </p:txBody>
      </p:sp>
      <p:sp>
        <p:nvSpPr>
          <p:cNvPr id="278" name="Google Shape;278;p22"/>
          <p:cNvSpPr/>
          <p:nvPr/>
        </p:nvSpPr>
        <p:spPr>
          <a:xfrm>
            <a:off x="571500" y="639807"/>
            <a:ext cx="38100" cy="502890"/>
          </a:xfrm>
          <a:prstGeom prst="rect">
            <a:avLst/>
          </a:prstGeom>
          <a:solidFill>
            <a:srgbClr val="38BDF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0617"/>
        </a:solidFill>
        <a:effectLst/>
      </p:bgPr>
    </p:bg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Google Shape;283;p23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993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23"/>
          <p:cNvSpPr txBox="1"/>
          <p:nvPr/>
        </p:nvSpPr>
        <p:spPr>
          <a:xfrm>
            <a:off x="1381125" y="2975520"/>
            <a:ext cx="10239375" cy="247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1" i="0" u="none" strike="noStrike" cap="none">
                <a:solidFill>
                  <a:srgbClr val="F8FAFC"/>
                </a:solidFill>
                <a:latin typeface="Inter"/>
                <a:ea typeface="Inter"/>
                <a:cs typeface="Inter"/>
                <a:sym typeface="Inter"/>
              </a:rPr>
              <a:t>Product Ingestion:</a:t>
            </a:r>
            <a:r>
              <a:rPr lang="en-US" sz="1650" b="0" i="0" u="none" strike="noStrike" cap="none">
                <a:solidFill>
                  <a:srgbClr val="F8FAFC"/>
                </a:solidFill>
                <a:latin typeface="Inter"/>
                <a:ea typeface="Inter"/>
                <a:cs typeface="Inter"/>
                <a:sym typeface="Inter"/>
              </a:rPr>
              <a:t> Seamlessly add new electronic products with detailed specs.</a:t>
            </a:r>
            <a:endParaRPr/>
          </a:p>
        </p:txBody>
      </p:sp>
      <p:sp>
        <p:nvSpPr>
          <p:cNvPr id="285" name="Google Shape;285;p23"/>
          <p:cNvSpPr txBox="1"/>
          <p:nvPr/>
        </p:nvSpPr>
        <p:spPr>
          <a:xfrm>
            <a:off x="1381125" y="3461295"/>
            <a:ext cx="10239375" cy="247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1" i="0" u="none" strike="noStrike" cap="none" dirty="0">
                <a:solidFill>
                  <a:srgbClr val="F8FAFC"/>
                </a:solidFill>
                <a:latin typeface="Inter"/>
                <a:ea typeface="Inter"/>
                <a:cs typeface="Inter"/>
                <a:sym typeface="Inter"/>
              </a:rPr>
              <a:t>Dynamic Adjustment:</a:t>
            </a:r>
            <a:r>
              <a:rPr lang="en-US" sz="1650" b="0" i="0" u="none" strike="noStrike" cap="none" dirty="0">
                <a:solidFill>
                  <a:srgbClr val="F8FAFC"/>
                </a:solidFill>
                <a:latin typeface="Inter"/>
                <a:ea typeface="Inter"/>
                <a:cs typeface="Inter"/>
                <a:sym typeface="Inter"/>
              </a:rPr>
              <a:t> Automatic stock updates after every single sale or purchase.</a:t>
            </a:r>
            <a:endParaRPr dirty="0"/>
          </a:p>
        </p:txBody>
      </p:sp>
      <p:sp>
        <p:nvSpPr>
          <p:cNvPr id="286" name="Google Shape;286;p23"/>
          <p:cNvSpPr txBox="1"/>
          <p:nvPr/>
        </p:nvSpPr>
        <p:spPr>
          <a:xfrm>
            <a:off x="1381125" y="3947070"/>
            <a:ext cx="10239375" cy="247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1" i="0" u="none" strike="noStrike" cap="none">
                <a:solidFill>
                  <a:srgbClr val="F8FAFC"/>
                </a:solidFill>
                <a:latin typeface="Inter"/>
                <a:ea typeface="Inter"/>
                <a:cs typeface="Inter"/>
                <a:sym typeface="Inter"/>
              </a:rPr>
              <a:t>Quantity Tracking:</a:t>
            </a:r>
            <a:r>
              <a:rPr lang="en-US" sz="1650" b="0" i="0" u="none" strike="noStrike" cap="none">
                <a:solidFill>
                  <a:srgbClr val="F8FAFC"/>
                </a:solidFill>
                <a:latin typeface="Inter"/>
                <a:ea typeface="Inter"/>
                <a:cs typeface="Inter"/>
                <a:sym typeface="Inter"/>
              </a:rPr>
              <a:t> Real-time visibility of available shelf and warehouse stock.</a:t>
            </a:r>
            <a:endParaRPr/>
          </a:p>
        </p:txBody>
      </p:sp>
      <p:sp>
        <p:nvSpPr>
          <p:cNvPr id="287" name="Google Shape;287;p23"/>
          <p:cNvSpPr txBox="1"/>
          <p:nvPr/>
        </p:nvSpPr>
        <p:spPr>
          <a:xfrm>
            <a:off x="1381125" y="4432845"/>
            <a:ext cx="10239375" cy="247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1" i="0" u="none" strike="noStrike" cap="none">
                <a:solidFill>
                  <a:srgbClr val="F8FAFC"/>
                </a:solidFill>
                <a:latin typeface="Inter"/>
                <a:ea typeface="Inter"/>
                <a:cs typeface="Inter"/>
                <a:sym typeface="Inter"/>
              </a:rPr>
              <a:t>Validation:</a:t>
            </a:r>
            <a:r>
              <a:rPr lang="en-US" sz="1650" b="0" i="0" u="none" strike="noStrike" cap="none">
                <a:solidFill>
                  <a:srgbClr val="F8FAFC"/>
                </a:solidFill>
                <a:latin typeface="Inter"/>
                <a:ea typeface="Inter"/>
                <a:cs typeface="Inter"/>
                <a:sym typeface="Inter"/>
              </a:rPr>
              <a:t> Intelligent checks to prevent duplicate product entries and data corruption.</a:t>
            </a:r>
            <a:endParaRPr/>
          </a:p>
        </p:txBody>
      </p:sp>
      <p:pic>
        <p:nvPicPr>
          <p:cNvPr id="288" name="Google Shape;288;p23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52500" y="3013620"/>
            <a:ext cx="228600" cy="24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23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52500" y="3499395"/>
            <a:ext cx="200025" cy="24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23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52500" y="3985170"/>
            <a:ext cx="228600" cy="24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23" descr="image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52500" y="4470945"/>
            <a:ext cx="228600" cy="247650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23"/>
          <p:cNvSpPr txBox="1"/>
          <p:nvPr/>
        </p:nvSpPr>
        <p:spPr>
          <a:xfrm>
            <a:off x="762000" y="571500"/>
            <a:ext cx="11401425" cy="609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96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0" i="0" u="none" strike="noStrike" cap="none" dirty="0">
                <a:solidFill>
                  <a:srgbClr val="38BDF8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INVENTORY MANAGEMENT </a:t>
            </a:r>
            <a:r>
              <a:rPr lang="en-US" sz="3300" dirty="0">
                <a:solidFill>
                  <a:srgbClr val="38BDF8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O</a:t>
            </a:r>
            <a:r>
              <a:rPr lang="en-US" sz="3300" b="0" i="0" u="none" strike="noStrike" cap="none" dirty="0">
                <a:solidFill>
                  <a:srgbClr val="38BDF8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PERATIONS</a:t>
            </a:r>
            <a:endParaRPr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0617"/>
        </a:solidFill>
        <a:effectLst/>
      </p:bgPr>
    </p:bg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" name="Google Shape;298;p24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4" y="-7888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24"/>
          <p:cNvSpPr/>
          <p:nvPr/>
        </p:nvSpPr>
        <p:spPr>
          <a:xfrm>
            <a:off x="571500" y="4049762"/>
            <a:ext cx="11049000" cy="38100"/>
          </a:xfrm>
          <a:prstGeom prst="rect">
            <a:avLst/>
          </a:prstGeom>
          <a:solidFill>
            <a:srgbClr val="0F172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0" name="Google Shape;300;p24"/>
          <p:cNvSpPr/>
          <p:nvPr/>
        </p:nvSpPr>
        <p:spPr>
          <a:xfrm>
            <a:off x="1969740" y="3097262"/>
            <a:ext cx="228600" cy="228600"/>
          </a:xfrm>
          <a:prstGeom prst="roundRect">
            <a:avLst>
              <a:gd name="adj" fmla="val 50000"/>
            </a:avLst>
          </a:prstGeom>
          <a:solidFill>
            <a:srgbClr val="38BDF8"/>
          </a:solidFill>
          <a:ln w="38100" cap="flat" cmpd="sng">
            <a:solidFill>
              <a:srgbClr val="02061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1" name="Google Shape;301;p24"/>
          <p:cNvSpPr txBox="1"/>
          <p:nvPr/>
        </p:nvSpPr>
        <p:spPr>
          <a:xfrm>
            <a:off x="895922" y="3611612"/>
            <a:ext cx="2376234" cy="2138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4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4" b="1" i="0" u="none" strike="noStrike" cap="none">
                <a:solidFill>
                  <a:srgbClr val="F8FAFC"/>
                </a:solidFill>
                <a:latin typeface="Poppins"/>
                <a:ea typeface="Poppins"/>
                <a:cs typeface="Poppins"/>
                <a:sym typeface="Poppins"/>
              </a:rPr>
              <a:t>Stock IN</a:t>
            </a:r>
            <a:endParaRPr/>
          </a:p>
        </p:txBody>
      </p:sp>
      <p:sp>
        <p:nvSpPr>
          <p:cNvPr id="302" name="Google Shape;302;p24"/>
          <p:cNvSpPr txBox="1"/>
          <p:nvPr/>
        </p:nvSpPr>
        <p:spPr>
          <a:xfrm>
            <a:off x="952500" y="4015978"/>
            <a:ext cx="226308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rgbClr val="94A3B8"/>
                </a:solidFill>
                <a:latin typeface="Inter"/>
                <a:ea typeface="Inter"/>
                <a:cs typeface="Inter"/>
                <a:sym typeface="Inter"/>
              </a:rPr>
              <a:t>New Dell Laptops arrive; system logs entry.</a:t>
            </a:r>
            <a:endParaRPr dirty="0"/>
          </a:p>
        </p:txBody>
      </p:sp>
      <p:sp>
        <p:nvSpPr>
          <p:cNvPr id="303" name="Google Shape;303;p24"/>
          <p:cNvSpPr/>
          <p:nvPr/>
        </p:nvSpPr>
        <p:spPr>
          <a:xfrm>
            <a:off x="4644330" y="3097262"/>
            <a:ext cx="228600" cy="228600"/>
          </a:xfrm>
          <a:prstGeom prst="roundRect">
            <a:avLst>
              <a:gd name="adj" fmla="val 50000"/>
            </a:avLst>
          </a:prstGeom>
          <a:solidFill>
            <a:srgbClr val="38BDF8"/>
          </a:solidFill>
          <a:ln w="38100" cap="flat" cmpd="sng">
            <a:solidFill>
              <a:srgbClr val="02061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4" name="Google Shape;304;p24"/>
          <p:cNvSpPr txBox="1"/>
          <p:nvPr/>
        </p:nvSpPr>
        <p:spPr>
          <a:xfrm>
            <a:off x="3570513" y="3611612"/>
            <a:ext cx="2376234" cy="2138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4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4" b="1" i="0" u="none" strike="noStrike" cap="none">
                <a:solidFill>
                  <a:srgbClr val="F8FAFC"/>
                </a:solidFill>
                <a:latin typeface="Poppins"/>
                <a:ea typeface="Poppins"/>
                <a:cs typeface="Poppins"/>
                <a:sym typeface="Poppins"/>
              </a:rPr>
              <a:t>Stock OUT</a:t>
            </a:r>
            <a:endParaRPr/>
          </a:p>
        </p:txBody>
      </p:sp>
      <p:sp>
        <p:nvSpPr>
          <p:cNvPr id="305" name="Google Shape;305;p24"/>
          <p:cNvSpPr txBox="1"/>
          <p:nvPr/>
        </p:nvSpPr>
        <p:spPr>
          <a:xfrm>
            <a:off x="3627090" y="4015978"/>
            <a:ext cx="226308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94A3B8"/>
                </a:solidFill>
                <a:latin typeface="Inter"/>
                <a:ea typeface="Inter"/>
                <a:cs typeface="Inter"/>
                <a:sym typeface="Inter"/>
              </a:rPr>
              <a:t>Wireless Mouse sold; quantity decremented.</a:t>
            </a:r>
            <a:endParaRPr/>
          </a:p>
        </p:txBody>
      </p:sp>
      <p:sp>
        <p:nvSpPr>
          <p:cNvPr id="306" name="Google Shape;306;p24"/>
          <p:cNvSpPr/>
          <p:nvPr/>
        </p:nvSpPr>
        <p:spPr>
          <a:xfrm>
            <a:off x="7318920" y="3097262"/>
            <a:ext cx="228600" cy="228600"/>
          </a:xfrm>
          <a:prstGeom prst="roundRect">
            <a:avLst>
              <a:gd name="adj" fmla="val 50000"/>
            </a:avLst>
          </a:prstGeom>
          <a:solidFill>
            <a:srgbClr val="38BDF8"/>
          </a:solidFill>
          <a:ln w="38100" cap="flat" cmpd="sng">
            <a:solidFill>
              <a:srgbClr val="02061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7" name="Google Shape;307;p24"/>
          <p:cNvSpPr txBox="1"/>
          <p:nvPr/>
        </p:nvSpPr>
        <p:spPr>
          <a:xfrm>
            <a:off x="6245103" y="3611612"/>
            <a:ext cx="2376234" cy="2138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4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4" b="1" i="0" u="none" strike="noStrike" cap="none">
                <a:solidFill>
                  <a:srgbClr val="F8FAFC"/>
                </a:solidFill>
                <a:latin typeface="Poppins"/>
                <a:ea typeface="Poppins"/>
                <a:cs typeface="Poppins"/>
                <a:sym typeface="Poppins"/>
              </a:rPr>
              <a:t>Sync</a:t>
            </a:r>
            <a:endParaRPr/>
          </a:p>
        </p:txBody>
      </p:sp>
      <p:sp>
        <p:nvSpPr>
          <p:cNvPr id="308" name="Google Shape;308;p24"/>
          <p:cNvSpPr txBox="1"/>
          <p:nvPr/>
        </p:nvSpPr>
        <p:spPr>
          <a:xfrm>
            <a:off x="6301680" y="4015978"/>
            <a:ext cx="226308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94A3B8"/>
                </a:solidFill>
                <a:latin typeface="Inter"/>
                <a:ea typeface="Inter"/>
                <a:cs typeface="Inter"/>
                <a:sym typeface="Inter"/>
              </a:rPr>
              <a:t>Database updated instantly across modules.</a:t>
            </a:r>
            <a:endParaRPr/>
          </a:p>
        </p:txBody>
      </p:sp>
      <p:sp>
        <p:nvSpPr>
          <p:cNvPr id="309" name="Google Shape;309;p24"/>
          <p:cNvSpPr/>
          <p:nvPr/>
        </p:nvSpPr>
        <p:spPr>
          <a:xfrm>
            <a:off x="9993510" y="3097262"/>
            <a:ext cx="228600" cy="228600"/>
          </a:xfrm>
          <a:prstGeom prst="roundRect">
            <a:avLst>
              <a:gd name="adj" fmla="val 50000"/>
            </a:avLst>
          </a:prstGeom>
          <a:solidFill>
            <a:srgbClr val="38BDF8"/>
          </a:solidFill>
          <a:ln w="38100" cap="flat" cmpd="sng">
            <a:solidFill>
              <a:srgbClr val="02061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0" name="Google Shape;310;p24"/>
          <p:cNvSpPr txBox="1"/>
          <p:nvPr/>
        </p:nvSpPr>
        <p:spPr>
          <a:xfrm>
            <a:off x="8919693" y="3611612"/>
            <a:ext cx="2376234" cy="2138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4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4" b="1" i="0" u="none" strike="noStrike" cap="none">
                <a:solidFill>
                  <a:srgbClr val="F8FAFC"/>
                </a:solidFill>
                <a:latin typeface="Poppins"/>
                <a:ea typeface="Poppins"/>
                <a:cs typeface="Poppins"/>
                <a:sym typeface="Poppins"/>
              </a:rPr>
              <a:t>Record</a:t>
            </a:r>
            <a:endParaRPr/>
          </a:p>
        </p:txBody>
      </p:sp>
      <p:sp>
        <p:nvSpPr>
          <p:cNvPr id="311" name="Google Shape;311;p24"/>
          <p:cNvSpPr txBox="1"/>
          <p:nvPr/>
        </p:nvSpPr>
        <p:spPr>
          <a:xfrm>
            <a:off x="8976270" y="4015978"/>
            <a:ext cx="226308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94A3B8"/>
                </a:solidFill>
                <a:latin typeface="Inter"/>
                <a:ea typeface="Inter"/>
                <a:cs typeface="Inter"/>
                <a:sym typeface="Inter"/>
              </a:rPr>
              <a:t>Transaction history logged for audit trail.</a:t>
            </a:r>
            <a:endParaRPr/>
          </a:p>
        </p:txBody>
      </p:sp>
      <p:sp>
        <p:nvSpPr>
          <p:cNvPr id="312" name="Google Shape;312;p24"/>
          <p:cNvSpPr txBox="1"/>
          <p:nvPr/>
        </p:nvSpPr>
        <p:spPr>
          <a:xfrm>
            <a:off x="762000" y="571500"/>
            <a:ext cx="11401425" cy="502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96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0" i="0" u="none" strike="noStrike" cap="none">
                <a:solidFill>
                  <a:srgbClr val="38BDF8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OPERATIONAL WORKFLOW</a:t>
            </a:r>
            <a:endParaRPr/>
          </a:p>
        </p:txBody>
      </p:sp>
      <p:sp>
        <p:nvSpPr>
          <p:cNvPr id="313" name="Google Shape;313;p24"/>
          <p:cNvSpPr/>
          <p:nvPr/>
        </p:nvSpPr>
        <p:spPr>
          <a:xfrm>
            <a:off x="571500" y="571500"/>
            <a:ext cx="38100" cy="502890"/>
          </a:xfrm>
          <a:prstGeom prst="rect">
            <a:avLst/>
          </a:prstGeom>
          <a:solidFill>
            <a:srgbClr val="38BDF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47265555-D0F1-AF71-5BE5-F42337BA74C6}"/>
              </a:ext>
            </a:extLst>
          </p:cNvPr>
          <p:cNvSpPr/>
          <p:nvPr/>
        </p:nvSpPr>
        <p:spPr>
          <a:xfrm>
            <a:off x="3112851" y="3219855"/>
            <a:ext cx="359923" cy="201257"/>
          </a:xfrm>
          <a:prstGeom prst="rightArrow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9349DD65-03A0-4051-6681-CAC8DCEB6A01}"/>
              </a:ext>
            </a:extLst>
          </p:cNvPr>
          <p:cNvSpPr/>
          <p:nvPr/>
        </p:nvSpPr>
        <p:spPr>
          <a:xfrm>
            <a:off x="5946747" y="3214477"/>
            <a:ext cx="359923" cy="201257"/>
          </a:xfrm>
          <a:prstGeom prst="rightArrow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A3F5C8A9-3A0B-0FD1-2F63-C214DE8172B4}"/>
              </a:ext>
            </a:extLst>
          </p:cNvPr>
          <p:cNvSpPr/>
          <p:nvPr/>
        </p:nvSpPr>
        <p:spPr>
          <a:xfrm>
            <a:off x="8588953" y="3216722"/>
            <a:ext cx="359923" cy="201257"/>
          </a:xfrm>
          <a:prstGeom prst="rightArrow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0617"/>
        </a:solidFill>
        <a:effectLst/>
      </p:bgPr>
    </p:bg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8" name="Google Shape;318;p25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25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34125" y="1754534"/>
            <a:ext cx="5286375" cy="1973460"/>
          </a:xfrm>
          <a:prstGeom prst="rect">
            <a:avLst/>
          </a:prstGeom>
          <a:noFill/>
          <a:ln>
            <a:noFill/>
          </a:ln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</p:pic>
      <p:pic>
        <p:nvPicPr>
          <p:cNvPr id="320" name="Google Shape;320;p25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334125" y="4013745"/>
            <a:ext cx="5286375" cy="1973460"/>
          </a:xfrm>
          <a:prstGeom prst="rect">
            <a:avLst/>
          </a:prstGeom>
          <a:noFill/>
          <a:ln>
            <a:noFill/>
          </a:ln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</p:pic>
      <p:sp>
        <p:nvSpPr>
          <p:cNvPr id="321" name="Google Shape;321;p25"/>
          <p:cNvSpPr txBox="1"/>
          <p:nvPr/>
        </p:nvSpPr>
        <p:spPr>
          <a:xfrm>
            <a:off x="571500" y="2827883"/>
            <a:ext cx="5286375" cy="17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0" b="1" i="0" u="none" strike="noStrike" cap="none">
                <a:solidFill>
                  <a:srgbClr val="38BDF8"/>
                </a:solidFill>
                <a:latin typeface="Inter"/>
                <a:ea typeface="Inter"/>
                <a:cs typeface="Inter"/>
                <a:sym typeface="Inter"/>
              </a:rPr>
              <a:t>24/7</a:t>
            </a:r>
            <a:endParaRPr/>
          </a:p>
        </p:txBody>
      </p:sp>
      <p:sp>
        <p:nvSpPr>
          <p:cNvPr id="322" name="Google Shape;322;p25"/>
          <p:cNvSpPr txBox="1"/>
          <p:nvPr/>
        </p:nvSpPr>
        <p:spPr>
          <a:xfrm>
            <a:off x="590550" y="4653705"/>
            <a:ext cx="5286375" cy="27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rgbClr val="818CF8"/>
                </a:solidFill>
                <a:latin typeface="Inter"/>
                <a:ea typeface="Inter"/>
                <a:cs typeface="Inter"/>
                <a:sym typeface="Inter"/>
              </a:rPr>
              <a:t>Stock Vigilance</a:t>
            </a:r>
            <a:endParaRPr dirty="0"/>
          </a:p>
        </p:txBody>
      </p:sp>
      <p:sp>
        <p:nvSpPr>
          <p:cNvPr id="323" name="Google Shape;323;p25"/>
          <p:cNvSpPr txBox="1"/>
          <p:nvPr/>
        </p:nvSpPr>
        <p:spPr>
          <a:xfrm>
            <a:off x="6677025" y="2097434"/>
            <a:ext cx="4830603" cy="297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50" b="1" i="0" u="none" strike="noStrike" cap="none" dirty="0">
                <a:solidFill>
                  <a:srgbClr val="38BDF8"/>
                </a:solidFill>
                <a:latin typeface="Poppins"/>
                <a:ea typeface="Poppins"/>
                <a:cs typeface="Poppins"/>
                <a:sym typeface="Poppins"/>
              </a:rPr>
              <a:t>Automated Thresholds</a:t>
            </a:r>
            <a:endParaRPr dirty="0"/>
          </a:p>
        </p:txBody>
      </p:sp>
      <p:sp>
        <p:nvSpPr>
          <p:cNvPr id="324" name="Google Shape;324;p25"/>
          <p:cNvSpPr txBox="1"/>
          <p:nvPr/>
        </p:nvSpPr>
        <p:spPr>
          <a:xfrm>
            <a:off x="6677025" y="2584995"/>
            <a:ext cx="4600575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chemeClr val="bg1"/>
                </a:solidFill>
                <a:latin typeface="Inter"/>
                <a:ea typeface="Inter"/>
                <a:cs typeface="Inter"/>
                <a:sym typeface="Inter"/>
              </a:rPr>
              <a:t>Continuous monitoring of accessory stock levels against minimum safety margins.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325" name="Google Shape;325;p25"/>
          <p:cNvSpPr txBox="1"/>
          <p:nvPr/>
        </p:nvSpPr>
        <p:spPr>
          <a:xfrm>
            <a:off x="6677025" y="4356645"/>
            <a:ext cx="4830603" cy="297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50" b="1" i="0" u="none" strike="noStrike" cap="none">
                <a:solidFill>
                  <a:srgbClr val="38BDF8"/>
                </a:solidFill>
                <a:latin typeface="Poppins"/>
                <a:ea typeface="Poppins"/>
                <a:cs typeface="Poppins"/>
                <a:sym typeface="Poppins"/>
              </a:rPr>
              <a:t>Zero Revenue Loss</a:t>
            </a:r>
            <a:endParaRPr/>
          </a:p>
        </p:txBody>
      </p:sp>
      <p:sp>
        <p:nvSpPr>
          <p:cNvPr id="326" name="Google Shape;326;p25"/>
          <p:cNvSpPr txBox="1"/>
          <p:nvPr/>
        </p:nvSpPr>
        <p:spPr>
          <a:xfrm>
            <a:off x="6677025" y="4844206"/>
            <a:ext cx="4600575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chemeClr val="bg1"/>
                </a:solidFill>
                <a:latin typeface="Inter"/>
                <a:ea typeface="Inter"/>
                <a:cs typeface="Inter"/>
                <a:sym typeface="Inter"/>
              </a:rPr>
              <a:t>Instant alert generation prevents "Out of Stock" scenarios during peak demand.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327" name="Google Shape;327;p25"/>
          <p:cNvSpPr txBox="1"/>
          <p:nvPr/>
        </p:nvSpPr>
        <p:spPr>
          <a:xfrm>
            <a:off x="633412" y="611737"/>
            <a:ext cx="11401425" cy="609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96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0" i="0" u="none" strike="noStrike" cap="none" dirty="0">
                <a:solidFill>
                  <a:srgbClr val="38BDF8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 ALERTS &amp; MONITORING</a:t>
            </a:r>
            <a:endParaRPr lang="en-US" dirty="0"/>
          </a:p>
        </p:txBody>
      </p:sp>
      <p:sp>
        <p:nvSpPr>
          <p:cNvPr id="328" name="Google Shape;328;p25"/>
          <p:cNvSpPr/>
          <p:nvPr/>
        </p:nvSpPr>
        <p:spPr>
          <a:xfrm>
            <a:off x="571500" y="632296"/>
            <a:ext cx="38100" cy="502890"/>
          </a:xfrm>
          <a:prstGeom prst="rect">
            <a:avLst/>
          </a:prstGeom>
          <a:solidFill>
            <a:srgbClr val="38BDF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0617"/>
        </a:solidFill>
        <a:effectLst/>
      </p:bgPr>
    </p:bg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3" name="Google Shape;333;p26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26"/>
          <p:cNvSpPr txBox="1"/>
          <p:nvPr/>
        </p:nvSpPr>
        <p:spPr>
          <a:xfrm>
            <a:off x="489624" y="812956"/>
            <a:ext cx="5249695" cy="1218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96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0" i="0" u="none" strike="noStrike" cap="none" dirty="0">
                <a:solidFill>
                  <a:srgbClr val="38BDF8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CASE STUDY:</a:t>
            </a:r>
          </a:p>
          <a:p>
            <a:pPr marL="0" marR="0" lvl="0" indent="0" algn="l" rtl="0">
              <a:lnSpc>
                <a:spcPct val="11996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0" i="0" u="none" strike="noStrike" cap="none" dirty="0">
                <a:solidFill>
                  <a:srgbClr val="38BDF8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LOW-STOCK MITIGATION</a:t>
            </a:r>
            <a:endParaRPr dirty="0"/>
          </a:p>
        </p:txBody>
      </p:sp>
      <p:pic>
        <p:nvPicPr>
          <p:cNvPr id="335" name="Google Shape;335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26"/>
          <p:cNvSpPr txBox="1"/>
          <p:nvPr/>
        </p:nvSpPr>
        <p:spPr>
          <a:xfrm>
            <a:off x="761999" y="3174652"/>
            <a:ext cx="4977320" cy="44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994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rgbClr val="F8FAFC"/>
                </a:solidFill>
                <a:latin typeface="Inter"/>
                <a:ea typeface="Inter"/>
                <a:cs typeface="Inter"/>
                <a:sym typeface="Inter"/>
              </a:rPr>
              <a:t>Scenario: Charger stock drops below 10 units.</a:t>
            </a:r>
            <a:endParaRPr dirty="0"/>
          </a:p>
        </p:txBody>
      </p:sp>
      <p:sp>
        <p:nvSpPr>
          <p:cNvPr id="337" name="Google Shape;337;p26"/>
          <p:cNvSpPr txBox="1"/>
          <p:nvPr/>
        </p:nvSpPr>
        <p:spPr>
          <a:xfrm>
            <a:off x="1190625" y="4010769"/>
            <a:ext cx="4143375" cy="247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0" i="0" u="none" strike="noStrike" cap="none" dirty="0">
                <a:solidFill>
                  <a:srgbClr val="F8FAFC"/>
                </a:solidFill>
                <a:latin typeface="Inter"/>
                <a:ea typeface="Inter"/>
                <a:cs typeface="Inter"/>
                <a:sym typeface="Inter"/>
              </a:rPr>
              <a:t>System detects breach of threshold.</a:t>
            </a:r>
            <a:endParaRPr dirty="0"/>
          </a:p>
        </p:txBody>
      </p:sp>
      <p:sp>
        <p:nvSpPr>
          <p:cNvPr id="338" name="Google Shape;338;p26"/>
          <p:cNvSpPr txBox="1"/>
          <p:nvPr/>
        </p:nvSpPr>
        <p:spPr>
          <a:xfrm>
            <a:off x="1190625" y="4582269"/>
            <a:ext cx="4143375" cy="247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0" i="0" u="none" strike="noStrike" cap="none" dirty="0">
                <a:solidFill>
                  <a:srgbClr val="F8FAFC"/>
                </a:solidFill>
                <a:latin typeface="Inter"/>
                <a:ea typeface="Inter"/>
                <a:cs typeface="Inter"/>
                <a:sym typeface="Inter"/>
              </a:rPr>
              <a:t>Alert generated for Admin dashboard.</a:t>
            </a:r>
            <a:endParaRPr dirty="0"/>
          </a:p>
        </p:txBody>
      </p:sp>
      <p:sp>
        <p:nvSpPr>
          <p:cNvPr id="339" name="Google Shape;339;p26"/>
          <p:cNvSpPr txBox="1"/>
          <p:nvPr/>
        </p:nvSpPr>
        <p:spPr>
          <a:xfrm>
            <a:off x="1190625" y="5068044"/>
            <a:ext cx="4143375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0" i="0" u="none" strike="noStrike" cap="none">
                <a:solidFill>
                  <a:srgbClr val="F8FAFC"/>
                </a:solidFill>
                <a:latin typeface="Inter"/>
                <a:ea typeface="Inter"/>
                <a:cs typeface="Inter"/>
                <a:sym typeface="Inter"/>
              </a:rPr>
              <a:t>Admin restocks before shortage impacts customers.</a:t>
            </a:r>
            <a:endParaRPr/>
          </a:p>
        </p:txBody>
      </p:sp>
      <p:pic>
        <p:nvPicPr>
          <p:cNvPr id="340" name="Google Shape;340;p26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62000" y="4085383"/>
            <a:ext cx="228600" cy="24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26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62000" y="4620369"/>
            <a:ext cx="228600" cy="24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26" descr="image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62000" y="5106144"/>
            <a:ext cx="285750" cy="2476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832F722-1797-6115-6DB4-89A58CC22364}"/>
              </a:ext>
            </a:extLst>
          </p:cNvPr>
          <p:cNvSpPr txBox="1"/>
          <p:nvPr/>
        </p:nvSpPr>
        <p:spPr>
          <a:xfrm>
            <a:off x="9596338" y="6627168"/>
            <a:ext cx="3185807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/>
              <a:t>Representative product image for demonstration</a:t>
            </a:r>
            <a:endParaRPr lang="en-IN" sz="9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0617"/>
        </a:solidFill>
        <a:effectLst/>
      </p:bgPr>
    </p:bg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7" name="Google Shape;347;p27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27"/>
          <p:cNvSpPr/>
          <p:nvPr/>
        </p:nvSpPr>
        <p:spPr>
          <a:xfrm>
            <a:off x="571500" y="2432595"/>
            <a:ext cx="11049000" cy="2876550"/>
          </a:xfrm>
          <a:prstGeom prst="roundRect">
            <a:avLst>
              <a:gd name="adj" fmla="val 0"/>
            </a:avLst>
          </a:prstGeom>
          <a:solidFill>
            <a:srgbClr val="0F172A"/>
          </a:soli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349" name="Google Shape;349;p27"/>
          <p:cNvGraphicFramePr/>
          <p:nvPr>
            <p:extLst>
              <p:ext uri="{D42A27DB-BD31-4B8C-83A1-F6EECF244321}">
                <p14:modId xmlns:p14="http://schemas.microsoft.com/office/powerpoint/2010/main" val="1516173035"/>
              </p:ext>
            </p:extLst>
          </p:nvPr>
        </p:nvGraphicFramePr>
        <p:xfrm>
          <a:off x="571500" y="2432595"/>
          <a:ext cx="11049000" cy="2876500"/>
        </p:xfrm>
        <a:graphic>
          <a:graphicData uri="http://schemas.openxmlformats.org/drawingml/2006/table">
            <a:tbl>
              <a:tblPr firstRow="1" bandRow="1">
                <a:noFill/>
                <a:tableStyleId>{B848CB67-DAB2-43F6-8BF2-7B3E28811D9E}</a:tableStyleId>
              </a:tblPr>
              <a:tblGrid>
                <a:gridCol w="2563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21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230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123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285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753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b="1" i="0" u="none" strike="noStrike" cap="none">
                          <a:solidFill>
                            <a:srgbClr val="38BDF8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Timestamp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b="1" i="0" u="none" strike="noStrike" cap="none">
                          <a:solidFill>
                            <a:srgbClr val="38BDF8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Product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b="1" i="0" u="none" strike="noStrike" cap="none" dirty="0">
                          <a:solidFill>
                            <a:srgbClr val="38BDF8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User</a:t>
                      </a:r>
                      <a:endParaRPr dirty="0"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b="1" i="0" u="none" strike="noStrike" cap="none" dirty="0">
                          <a:solidFill>
                            <a:srgbClr val="38BDF8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Type</a:t>
                      </a:r>
                      <a:endParaRPr dirty="0"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b="1" i="0" u="none" strike="noStrike" cap="none">
                          <a:solidFill>
                            <a:srgbClr val="38BDF8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Quantity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53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 dirty="0">
                          <a:solidFill>
                            <a:srgbClr val="F8FAFC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2026-02-02 10:15</a:t>
                      </a:r>
                      <a:endParaRPr dirty="0"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F8FAFC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Dell XPS 15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 dirty="0">
                          <a:solidFill>
                            <a:srgbClr val="F8FAFC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Admin</a:t>
                      </a:r>
                      <a:endParaRPr dirty="0"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F8FAFC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STOCK_IN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F8FAFC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+15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53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 dirty="0">
                          <a:solidFill>
                            <a:srgbClr val="F8FAFC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2026-02-02 11:30</a:t>
                      </a:r>
                      <a:endParaRPr dirty="0"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F8FAFC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Logitech Mouse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 dirty="0">
                          <a:solidFill>
                            <a:srgbClr val="F8FAFC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Staff_1</a:t>
                      </a:r>
                      <a:endParaRPr dirty="0"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F8FAFC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STOCK_OUT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F8FAFC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-05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53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 dirty="0">
                          <a:solidFill>
                            <a:srgbClr val="F8FAFC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2026-02-02 14:45</a:t>
                      </a:r>
                      <a:endParaRPr dirty="0"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F8FAFC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Samsung SSD 1TB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 dirty="0">
                          <a:solidFill>
                            <a:srgbClr val="F8FAFC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Staff_2</a:t>
                      </a:r>
                      <a:endParaRPr dirty="0"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F8FAFC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STOCK_OUT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F8FAFC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-02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53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 dirty="0">
                          <a:solidFill>
                            <a:srgbClr val="F8FAFC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2026-02-02 16:00</a:t>
                      </a:r>
                      <a:endParaRPr dirty="0"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F8FAFC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Laptop Charger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 dirty="0">
                          <a:solidFill>
                            <a:srgbClr val="F8FAFC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Admin</a:t>
                      </a:r>
                      <a:endParaRPr dirty="0"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 dirty="0">
                          <a:solidFill>
                            <a:srgbClr val="F8FAFC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STOCK_IN</a:t>
                      </a:r>
                      <a:endParaRPr dirty="0"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 dirty="0">
                          <a:solidFill>
                            <a:srgbClr val="F8FAFC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+50</a:t>
                      </a:r>
                      <a:endParaRPr dirty="0"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50" name="Google Shape;350;p27"/>
          <p:cNvSpPr/>
          <p:nvPr/>
        </p:nvSpPr>
        <p:spPr>
          <a:xfrm>
            <a:off x="571500" y="2970758"/>
            <a:ext cx="2563862" cy="952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1" name="Google Shape;351;p27"/>
          <p:cNvSpPr/>
          <p:nvPr/>
        </p:nvSpPr>
        <p:spPr>
          <a:xfrm>
            <a:off x="3135362" y="2970758"/>
            <a:ext cx="2521297" cy="952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2" name="Google Shape;352;p27"/>
          <p:cNvSpPr/>
          <p:nvPr/>
        </p:nvSpPr>
        <p:spPr>
          <a:xfrm>
            <a:off x="5656659" y="2970758"/>
            <a:ext cx="2323058" cy="952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3" name="Google Shape;353;p27"/>
          <p:cNvSpPr/>
          <p:nvPr/>
        </p:nvSpPr>
        <p:spPr>
          <a:xfrm>
            <a:off x="7979717" y="2970758"/>
            <a:ext cx="1912292" cy="952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4" name="Google Shape;354;p27"/>
          <p:cNvSpPr/>
          <p:nvPr/>
        </p:nvSpPr>
        <p:spPr>
          <a:xfrm>
            <a:off x="9892010" y="2970758"/>
            <a:ext cx="1728489" cy="952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5" name="Google Shape;355;p27"/>
          <p:cNvSpPr/>
          <p:nvPr/>
        </p:nvSpPr>
        <p:spPr>
          <a:xfrm>
            <a:off x="571500" y="3551783"/>
            <a:ext cx="2563862" cy="952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6" name="Google Shape;356;p27"/>
          <p:cNvSpPr/>
          <p:nvPr/>
        </p:nvSpPr>
        <p:spPr>
          <a:xfrm>
            <a:off x="3135362" y="3551783"/>
            <a:ext cx="2521297" cy="952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7" name="Google Shape;357;p27"/>
          <p:cNvSpPr/>
          <p:nvPr/>
        </p:nvSpPr>
        <p:spPr>
          <a:xfrm>
            <a:off x="5656659" y="3551783"/>
            <a:ext cx="2323058" cy="952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8" name="Google Shape;358;p27"/>
          <p:cNvSpPr/>
          <p:nvPr/>
        </p:nvSpPr>
        <p:spPr>
          <a:xfrm>
            <a:off x="7979717" y="3551783"/>
            <a:ext cx="1912292" cy="952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9" name="Google Shape;359;p27"/>
          <p:cNvSpPr/>
          <p:nvPr/>
        </p:nvSpPr>
        <p:spPr>
          <a:xfrm>
            <a:off x="9892010" y="3551783"/>
            <a:ext cx="1728489" cy="952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0" name="Google Shape;360;p27"/>
          <p:cNvSpPr/>
          <p:nvPr/>
        </p:nvSpPr>
        <p:spPr>
          <a:xfrm>
            <a:off x="571500" y="4132808"/>
            <a:ext cx="2563862" cy="952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1" name="Google Shape;361;p27"/>
          <p:cNvSpPr/>
          <p:nvPr/>
        </p:nvSpPr>
        <p:spPr>
          <a:xfrm>
            <a:off x="3135362" y="4132808"/>
            <a:ext cx="2521297" cy="952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2" name="Google Shape;362;p27"/>
          <p:cNvSpPr/>
          <p:nvPr/>
        </p:nvSpPr>
        <p:spPr>
          <a:xfrm>
            <a:off x="5656659" y="4132808"/>
            <a:ext cx="2323058" cy="952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3" name="Google Shape;363;p27"/>
          <p:cNvSpPr/>
          <p:nvPr/>
        </p:nvSpPr>
        <p:spPr>
          <a:xfrm>
            <a:off x="7979717" y="4132808"/>
            <a:ext cx="1912292" cy="952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4" name="Google Shape;364;p27"/>
          <p:cNvSpPr/>
          <p:nvPr/>
        </p:nvSpPr>
        <p:spPr>
          <a:xfrm>
            <a:off x="9892010" y="4132808"/>
            <a:ext cx="1728489" cy="952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5" name="Google Shape;365;p27"/>
          <p:cNvSpPr/>
          <p:nvPr/>
        </p:nvSpPr>
        <p:spPr>
          <a:xfrm>
            <a:off x="571500" y="4713833"/>
            <a:ext cx="2563862" cy="952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6" name="Google Shape;366;p27"/>
          <p:cNvSpPr/>
          <p:nvPr/>
        </p:nvSpPr>
        <p:spPr>
          <a:xfrm>
            <a:off x="3135362" y="4713833"/>
            <a:ext cx="2521297" cy="952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7" name="Google Shape;367;p27"/>
          <p:cNvSpPr/>
          <p:nvPr/>
        </p:nvSpPr>
        <p:spPr>
          <a:xfrm>
            <a:off x="5656659" y="4713833"/>
            <a:ext cx="2323058" cy="952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8" name="Google Shape;368;p27"/>
          <p:cNvSpPr/>
          <p:nvPr/>
        </p:nvSpPr>
        <p:spPr>
          <a:xfrm>
            <a:off x="7979717" y="4713833"/>
            <a:ext cx="1912292" cy="952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9" name="Google Shape;369;p27"/>
          <p:cNvSpPr/>
          <p:nvPr/>
        </p:nvSpPr>
        <p:spPr>
          <a:xfrm>
            <a:off x="9892010" y="4713833"/>
            <a:ext cx="1728489" cy="952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0" name="Google Shape;370;p27"/>
          <p:cNvSpPr/>
          <p:nvPr/>
        </p:nvSpPr>
        <p:spPr>
          <a:xfrm>
            <a:off x="571500" y="5294858"/>
            <a:ext cx="2563862" cy="952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1" name="Google Shape;371;p27"/>
          <p:cNvSpPr/>
          <p:nvPr/>
        </p:nvSpPr>
        <p:spPr>
          <a:xfrm>
            <a:off x="3135362" y="5294858"/>
            <a:ext cx="2521297" cy="952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2" name="Google Shape;372;p27"/>
          <p:cNvSpPr/>
          <p:nvPr/>
        </p:nvSpPr>
        <p:spPr>
          <a:xfrm>
            <a:off x="5656659" y="5294858"/>
            <a:ext cx="2323058" cy="952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3" name="Google Shape;373;p27"/>
          <p:cNvSpPr/>
          <p:nvPr/>
        </p:nvSpPr>
        <p:spPr>
          <a:xfrm>
            <a:off x="7979717" y="5294858"/>
            <a:ext cx="1912292" cy="952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4" name="Google Shape;374;p27"/>
          <p:cNvSpPr/>
          <p:nvPr/>
        </p:nvSpPr>
        <p:spPr>
          <a:xfrm>
            <a:off x="9892010" y="5294858"/>
            <a:ext cx="1728489" cy="952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5" name="Google Shape;375;p27"/>
          <p:cNvSpPr txBox="1"/>
          <p:nvPr/>
        </p:nvSpPr>
        <p:spPr>
          <a:xfrm>
            <a:off x="762000" y="571500"/>
            <a:ext cx="11401425" cy="609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96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0" i="0" u="none" strike="noStrike" cap="none" dirty="0">
                <a:solidFill>
                  <a:srgbClr val="38BDF8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TRANSACTION MANAGEMENT   </a:t>
            </a:r>
            <a:endParaRPr lang="en-US" dirty="0"/>
          </a:p>
        </p:txBody>
      </p:sp>
      <p:sp>
        <p:nvSpPr>
          <p:cNvPr id="376" name="Google Shape;376;p27"/>
          <p:cNvSpPr/>
          <p:nvPr/>
        </p:nvSpPr>
        <p:spPr>
          <a:xfrm>
            <a:off x="571500" y="632295"/>
            <a:ext cx="38100" cy="502890"/>
          </a:xfrm>
          <a:prstGeom prst="rect">
            <a:avLst/>
          </a:prstGeom>
          <a:solidFill>
            <a:srgbClr val="38BDF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0617"/>
        </a:solidFill>
        <a:effectLst/>
      </p:bgPr>
    </p:bg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1" name="Google Shape;381;p28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p28"/>
          <p:cNvSpPr txBox="1"/>
          <p:nvPr/>
        </p:nvSpPr>
        <p:spPr>
          <a:xfrm>
            <a:off x="1905000" y="2095500"/>
            <a:ext cx="8382000" cy="26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 i="1" u="none" strike="noStrike" cap="none" dirty="0">
                <a:solidFill>
                  <a:srgbClr val="F8FAFC"/>
                </a:solidFill>
                <a:latin typeface="Inter"/>
                <a:ea typeface="Inter"/>
                <a:cs typeface="Inter"/>
                <a:sym typeface="Inter"/>
              </a:rPr>
              <a:t> Transparency isn't just a feature; it's the foundation of trust. By identifying exactly who updated the laptop stock and when, we eliminate disputes and maintain a trusted operational record. </a:t>
            </a:r>
            <a:endParaRPr dirty="0"/>
          </a:p>
        </p:txBody>
      </p:sp>
      <p:sp>
        <p:nvSpPr>
          <p:cNvPr id="383" name="Google Shape;383;p28"/>
          <p:cNvSpPr txBox="1"/>
          <p:nvPr/>
        </p:nvSpPr>
        <p:spPr>
          <a:xfrm>
            <a:off x="952500" y="1619250"/>
            <a:ext cx="628650" cy="1724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250" b="0" i="1" u="none" strike="noStrike" cap="none">
                <a:solidFill>
                  <a:srgbClr val="38BDF8"/>
                </a:solidFill>
                <a:latin typeface="Inter"/>
                <a:ea typeface="Inter"/>
                <a:cs typeface="Inter"/>
                <a:sym typeface="Inter"/>
              </a:rPr>
              <a:t>“</a:t>
            </a:r>
            <a:endParaRPr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164DC56-8DA0-AAD5-5EA3-95E571F1C920}"/>
              </a:ext>
            </a:extLst>
          </p:cNvPr>
          <p:cNvSpPr txBox="1"/>
          <p:nvPr/>
        </p:nvSpPr>
        <p:spPr>
          <a:xfrm>
            <a:off x="2303428" y="833013"/>
            <a:ext cx="7585143" cy="6629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996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3300" b="0" i="0" u="none" strike="noStrike" kern="0" cap="none" spc="0" normalizeH="0" baseline="0" noProof="0" dirty="0">
                <a:ln>
                  <a:noFill/>
                </a:ln>
                <a:solidFill>
                  <a:srgbClr val="38BDF8"/>
                </a:solidFill>
                <a:effectLst/>
                <a:uLnTx/>
                <a:uFillTx/>
                <a:latin typeface="Poppins SemiBold"/>
                <a:ea typeface="Poppins SemiBold"/>
                <a:cs typeface="Poppins SemiBold"/>
                <a:sym typeface="Poppins SemiBold"/>
              </a:rPr>
              <a:t>WHY TRANSACTION LOGS MATTER ? 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0617"/>
        </a:solidFill>
        <a:effectLst/>
      </p:bgPr>
    </p:bg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Google Shape;388;p29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29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072312" y="1965870"/>
            <a:ext cx="3810000" cy="3810000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29"/>
          <p:cNvSpPr txBox="1"/>
          <p:nvPr/>
        </p:nvSpPr>
        <p:spPr>
          <a:xfrm>
            <a:off x="1000125" y="2404020"/>
            <a:ext cx="485775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1" i="0" u="none" strike="noStrike" cap="none">
                <a:solidFill>
                  <a:srgbClr val="F8FAFC"/>
                </a:solidFill>
                <a:latin typeface="Inter"/>
                <a:ea typeface="Inter"/>
                <a:cs typeface="Inter"/>
                <a:sym typeface="Inter"/>
              </a:rPr>
              <a:t>Inventory Summaries:</a:t>
            </a:r>
            <a:r>
              <a:rPr lang="en-US" sz="1650" b="0" i="0" u="none" strike="noStrike" cap="none">
                <a:solidFill>
                  <a:srgbClr val="F8FAFC"/>
                </a:solidFill>
                <a:latin typeface="Inter"/>
                <a:ea typeface="Inter"/>
                <a:cs typeface="Inter"/>
                <a:sym typeface="Inter"/>
              </a:rPr>
              <a:t> Periodic snapshots of total asset value.</a:t>
            </a:r>
            <a:endParaRPr/>
          </a:p>
        </p:txBody>
      </p:sp>
      <p:sp>
        <p:nvSpPr>
          <p:cNvPr id="391" name="Google Shape;391;p29"/>
          <p:cNvSpPr txBox="1"/>
          <p:nvPr/>
        </p:nvSpPr>
        <p:spPr>
          <a:xfrm>
            <a:off x="1000125" y="3137445"/>
            <a:ext cx="485775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1" i="0" u="none" strike="noStrike" cap="none">
                <a:solidFill>
                  <a:srgbClr val="F8FAFC"/>
                </a:solidFill>
                <a:latin typeface="Inter"/>
                <a:ea typeface="Inter"/>
                <a:cs typeface="Inter"/>
                <a:sym typeface="Inter"/>
              </a:rPr>
              <a:t>Historical Trends:</a:t>
            </a:r>
            <a:r>
              <a:rPr lang="en-US" sz="1650" b="0" i="0" u="none" strike="noStrike" cap="none">
                <a:solidFill>
                  <a:srgbClr val="F8FAFC"/>
                </a:solidFill>
                <a:latin typeface="Inter"/>
                <a:ea typeface="Inter"/>
                <a:cs typeface="Inter"/>
                <a:sym typeface="Inter"/>
              </a:rPr>
              <a:t> Track stock movement over weeks or months.</a:t>
            </a:r>
            <a:endParaRPr/>
          </a:p>
        </p:txBody>
      </p:sp>
      <p:sp>
        <p:nvSpPr>
          <p:cNvPr id="392" name="Google Shape;392;p29"/>
          <p:cNvSpPr txBox="1"/>
          <p:nvPr/>
        </p:nvSpPr>
        <p:spPr>
          <a:xfrm>
            <a:off x="1000125" y="3870870"/>
            <a:ext cx="485775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1" i="0" u="none" strike="noStrike" cap="none">
                <a:solidFill>
                  <a:srgbClr val="F8FAFC"/>
                </a:solidFill>
                <a:latin typeface="Inter"/>
                <a:ea typeface="Inter"/>
                <a:cs typeface="Inter"/>
                <a:sym typeface="Inter"/>
              </a:rPr>
              <a:t>Granular Analysis:</a:t>
            </a:r>
            <a:r>
              <a:rPr lang="en-US" sz="1650" b="0" i="0" u="none" strike="noStrike" cap="none">
                <a:solidFill>
                  <a:srgbClr val="F8FAFC"/>
                </a:solidFill>
                <a:latin typeface="Inter"/>
                <a:ea typeface="Inter"/>
                <a:cs typeface="Inter"/>
                <a:sym typeface="Inter"/>
              </a:rPr>
              <a:t> Product-wise performance metrics.</a:t>
            </a:r>
            <a:endParaRPr/>
          </a:p>
        </p:txBody>
      </p:sp>
      <p:sp>
        <p:nvSpPr>
          <p:cNvPr id="393" name="Google Shape;393;p29"/>
          <p:cNvSpPr txBox="1"/>
          <p:nvPr/>
        </p:nvSpPr>
        <p:spPr>
          <a:xfrm>
            <a:off x="1000125" y="4604295"/>
            <a:ext cx="485775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1" i="0" u="none" strike="noStrike" cap="none">
                <a:solidFill>
                  <a:srgbClr val="F8FAFC"/>
                </a:solidFill>
                <a:latin typeface="Inter"/>
                <a:ea typeface="Inter"/>
                <a:cs typeface="Inter"/>
                <a:sym typeface="Inter"/>
              </a:rPr>
              <a:t>Strategic Support:</a:t>
            </a:r>
            <a:r>
              <a:rPr lang="en-US" sz="1650" b="0" i="0" u="none" strike="noStrike" cap="none">
                <a:solidFill>
                  <a:srgbClr val="F8FAFC"/>
                </a:solidFill>
                <a:latin typeface="Inter"/>
                <a:ea typeface="Inter"/>
                <a:cs typeface="Inter"/>
                <a:sym typeface="Inter"/>
              </a:rPr>
              <a:t> Data-driven insights for procurement.</a:t>
            </a:r>
            <a:endParaRPr/>
          </a:p>
        </p:txBody>
      </p:sp>
      <p:sp>
        <p:nvSpPr>
          <p:cNvPr id="394" name="Google Shape;394;p29"/>
          <p:cNvSpPr txBox="1"/>
          <p:nvPr/>
        </p:nvSpPr>
        <p:spPr>
          <a:xfrm>
            <a:off x="8520112" y="3542258"/>
            <a:ext cx="914400" cy="657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75%</a:t>
            </a:r>
            <a:b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Efficiency Gain</a:t>
            </a:r>
            <a:endParaRPr/>
          </a:p>
        </p:txBody>
      </p:sp>
      <p:pic>
        <p:nvPicPr>
          <p:cNvPr id="395" name="Google Shape;395;p29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71500" y="3175545"/>
            <a:ext cx="228600" cy="24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p29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71500" y="3908970"/>
            <a:ext cx="228600" cy="24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p29" descr="image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71500" y="4642395"/>
            <a:ext cx="171450" cy="247650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p29"/>
          <p:cNvSpPr txBox="1"/>
          <p:nvPr/>
        </p:nvSpPr>
        <p:spPr>
          <a:xfrm>
            <a:off x="762000" y="571500"/>
            <a:ext cx="11401425" cy="609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96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0" i="0" u="none" strike="noStrike" cap="none" dirty="0">
                <a:solidFill>
                  <a:srgbClr val="38BDF8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REPORT &amp; ANALYTICS</a:t>
            </a:r>
            <a:endParaRPr dirty="0"/>
          </a:p>
        </p:txBody>
      </p:sp>
      <p:sp>
        <p:nvSpPr>
          <p:cNvPr id="399" name="Google Shape;399;p29"/>
          <p:cNvSpPr/>
          <p:nvPr/>
        </p:nvSpPr>
        <p:spPr>
          <a:xfrm>
            <a:off x="571500" y="571500"/>
            <a:ext cx="38100" cy="502890"/>
          </a:xfrm>
          <a:prstGeom prst="rect">
            <a:avLst/>
          </a:prstGeom>
          <a:solidFill>
            <a:srgbClr val="38BDF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E31249F-7EDE-4E5D-3511-D54751164FB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5300" y="2308908"/>
            <a:ext cx="381000" cy="48577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0617"/>
        </a:solidFill>
        <a:effectLst/>
      </p:bgPr>
    </p:bg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4" name="Google Shape;404;p30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p30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1500" y="1455390"/>
            <a:ext cx="11049000" cy="4831109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30"/>
          <p:cNvSpPr txBox="1"/>
          <p:nvPr/>
        </p:nvSpPr>
        <p:spPr>
          <a:xfrm>
            <a:off x="571500" y="4613820"/>
            <a:ext cx="110490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rgbClr val="94A3B8"/>
                </a:solidFill>
                <a:latin typeface="Inter"/>
                <a:ea typeface="Inter"/>
                <a:cs typeface="Inter"/>
                <a:sym typeface="Inter"/>
              </a:rPr>
              <a:t>INVENTRA allows management to identify fast-selling accessories and plan laptop restocking with mathematical precision.</a:t>
            </a:r>
            <a:endParaRPr dirty="0"/>
          </a:p>
        </p:txBody>
      </p:sp>
      <p:sp>
        <p:nvSpPr>
          <p:cNvPr id="407" name="Google Shape;407;p30"/>
          <p:cNvSpPr txBox="1"/>
          <p:nvPr/>
        </p:nvSpPr>
        <p:spPr>
          <a:xfrm>
            <a:off x="762000" y="571500"/>
            <a:ext cx="11401425" cy="502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96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0" i="0" u="none" strike="noStrike" cap="none">
                <a:solidFill>
                  <a:srgbClr val="38BDF8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ACTIONABLE INSIGHTS</a:t>
            </a:r>
            <a:endParaRPr/>
          </a:p>
        </p:txBody>
      </p:sp>
      <p:sp>
        <p:nvSpPr>
          <p:cNvPr id="408" name="Google Shape;408;p30"/>
          <p:cNvSpPr/>
          <p:nvPr/>
        </p:nvSpPr>
        <p:spPr>
          <a:xfrm>
            <a:off x="571500" y="571500"/>
            <a:ext cx="38100" cy="502890"/>
          </a:xfrm>
          <a:prstGeom prst="rect">
            <a:avLst/>
          </a:prstGeom>
          <a:solidFill>
            <a:srgbClr val="38BDF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0617"/>
        </a:solidFill>
        <a:effectLst/>
      </p:bgPr>
    </p:bg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3" name="Google Shape;413;p31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Google Shape;414;p31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1500" y="1378298"/>
            <a:ext cx="3492400" cy="2630685"/>
          </a:xfrm>
          <a:prstGeom prst="rect">
            <a:avLst/>
          </a:prstGeom>
          <a:noFill/>
          <a:ln>
            <a:noFill/>
          </a:ln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</p:pic>
      <p:pic>
        <p:nvPicPr>
          <p:cNvPr id="415" name="Google Shape;415;p31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344022" y="1378298"/>
            <a:ext cx="3492549" cy="2630685"/>
          </a:xfrm>
          <a:prstGeom prst="rect">
            <a:avLst/>
          </a:prstGeom>
          <a:noFill/>
          <a:ln>
            <a:noFill/>
          </a:ln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</p:pic>
      <p:pic>
        <p:nvPicPr>
          <p:cNvPr id="416" name="Google Shape;416;p31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14295" y="1378298"/>
            <a:ext cx="3492400" cy="2630685"/>
          </a:xfrm>
          <a:prstGeom prst="rect">
            <a:avLst/>
          </a:prstGeom>
          <a:noFill/>
          <a:ln>
            <a:noFill/>
          </a:ln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</p:pic>
      <p:pic>
        <p:nvPicPr>
          <p:cNvPr id="417" name="Google Shape;417;p31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71500" y="4331145"/>
            <a:ext cx="3492400" cy="2285336"/>
          </a:xfrm>
          <a:prstGeom prst="rect">
            <a:avLst/>
          </a:prstGeom>
          <a:noFill/>
          <a:ln>
            <a:noFill/>
          </a:ln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</p:pic>
      <p:pic>
        <p:nvPicPr>
          <p:cNvPr id="418" name="Google Shape;418;p31" descr="image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349650" y="4371826"/>
            <a:ext cx="7270700" cy="2226401"/>
          </a:xfrm>
          <a:prstGeom prst="rect">
            <a:avLst/>
          </a:prstGeom>
          <a:noFill/>
          <a:ln>
            <a:noFill/>
          </a:ln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</p:pic>
      <p:sp>
        <p:nvSpPr>
          <p:cNvPr id="419" name="Google Shape;419;p31"/>
          <p:cNvSpPr txBox="1"/>
          <p:nvPr/>
        </p:nvSpPr>
        <p:spPr>
          <a:xfrm>
            <a:off x="914400" y="2455515"/>
            <a:ext cx="2946930" cy="297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50" b="1" i="0" u="none" strike="noStrike" cap="none">
                <a:solidFill>
                  <a:srgbClr val="38BDF8"/>
                </a:solidFill>
                <a:latin typeface="Poppins"/>
                <a:ea typeface="Poppins"/>
                <a:cs typeface="Poppins"/>
                <a:sym typeface="Poppins"/>
              </a:rPr>
              <a:t>Accuracy</a:t>
            </a:r>
            <a:endParaRPr/>
          </a:p>
        </p:txBody>
      </p:sp>
      <p:sp>
        <p:nvSpPr>
          <p:cNvPr id="420" name="Google Shape;420;p31"/>
          <p:cNvSpPr txBox="1"/>
          <p:nvPr/>
        </p:nvSpPr>
        <p:spPr>
          <a:xfrm>
            <a:off x="914400" y="2943076"/>
            <a:ext cx="2806600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chemeClr val="bg1"/>
                </a:solidFill>
                <a:latin typeface="Inter"/>
                <a:ea typeface="Inter"/>
                <a:cs typeface="Inter"/>
                <a:sym typeface="Inter"/>
              </a:rPr>
              <a:t>Elimination of human error in stock counting.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421" name="Google Shape;421;p31"/>
          <p:cNvSpPr txBox="1"/>
          <p:nvPr/>
        </p:nvSpPr>
        <p:spPr>
          <a:xfrm>
            <a:off x="4692550" y="2455515"/>
            <a:ext cx="2947087" cy="297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50" b="1" i="0" u="none" strike="noStrike" cap="none">
                <a:solidFill>
                  <a:srgbClr val="38BDF8"/>
                </a:solidFill>
                <a:latin typeface="Poppins"/>
                <a:ea typeface="Poppins"/>
                <a:cs typeface="Poppins"/>
                <a:sym typeface="Poppins"/>
              </a:rPr>
              <a:t>Security</a:t>
            </a:r>
            <a:endParaRPr/>
          </a:p>
        </p:txBody>
      </p:sp>
      <p:sp>
        <p:nvSpPr>
          <p:cNvPr id="422" name="Google Shape;422;p31"/>
          <p:cNvSpPr txBox="1"/>
          <p:nvPr/>
        </p:nvSpPr>
        <p:spPr>
          <a:xfrm>
            <a:off x="4692550" y="2943076"/>
            <a:ext cx="2806749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chemeClr val="bg1"/>
                </a:solidFill>
                <a:latin typeface="Inter"/>
                <a:ea typeface="Inter"/>
                <a:cs typeface="Inter"/>
                <a:sym typeface="Inter"/>
              </a:rPr>
              <a:t>Multi-layered RBAC and data encryption.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423" name="Google Shape;423;p31"/>
          <p:cNvSpPr txBox="1"/>
          <p:nvPr/>
        </p:nvSpPr>
        <p:spPr>
          <a:xfrm>
            <a:off x="8470850" y="2455515"/>
            <a:ext cx="2946930" cy="297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50" b="1" i="0" u="none" strike="noStrike" cap="none">
                <a:solidFill>
                  <a:srgbClr val="38BDF8"/>
                </a:solidFill>
                <a:latin typeface="Poppins"/>
                <a:ea typeface="Poppins"/>
                <a:cs typeface="Poppins"/>
                <a:sym typeface="Poppins"/>
              </a:rPr>
              <a:t>Automation</a:t>
            </a:r>
            <a:endParaRPr/>
          </a:p>
        </p:txBody>
      </p:sp>
      <p:sp>
        <p:nvSpPr>
          <p:cNvPr id="424" name="Google Shape;424;p31"/>
          <p:cNvSpPr txBox="1"/>
          <p:nvPr/>
        </p:nvSpPr>
        <p:spPr>
          <a:xfrm>
            <a:off x="8470850" y="2943076"/>
            <a:ext cx="2806600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chemeClr val="bg1"/>
                </a:solidFill>
                <a:latin typeface="Inter"/>
                <a:ea typeface="Inter"/>
                <a:cs typeface="Inter"/>
                <a:sym typeface="Inter"/>
              </a:rPr>
              <a:t>Intelligent alerts and real-time syncing.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425" name="Google Shape;425;p31"/>
          <p:cNvSpPr txBox="1"/>
          <p:nvPr/>
        </p:nvSpPr>
        <p:spPr>
          <a:xfrm>
            <a:off x="914400" y="5264016"/>
            <a:ext cx="2946930" cy="297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50" b="1" i="0" u="none" strike="noStrike" cap="none" dirty="0">
                <a:solidFill>
                  <a:srgbClr val="38BDF8"/>
                </a:solidFill>
                <a:latin typeface="Poppins"/>
                <a:ea typeface="Poppins"/>
                <a:cs typeface="Poppins"/>
                <a:sym typeface="Poppins"/>
              </a:rPr>
              <a:t>Audit Trail</a:t>
            </a:r>
            <a:endParaRPr dirty="0"/>
          </a:p>
        </p:txBody>
      </p:sp>
      <p:sp>
        <p:nvSpPr>
          <p:cNvPr id="426" name="Google Shape;426;p31"/>
          <p:cNvSpPr txBox="1"/>
          <p:nvPr/>
        </p:nvSpPr>
        <p:spPr>
          <a:xfrm>
            <a:off x="914400" y="5792203"/>
            <a:ext cx="2806600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chemeClr val="bg1"/>
                </a:solidFill>
                <a:latin typeface="Inter"/>
                <a:ea typeface="Inter"/>
                <a:cs typeface="Inter"/>
                <a:sym typeface="Inter"/>
              </a:rPr>
              <a:t>100% traceability for every transaction.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427" name="Google Shape;427;p31"/>
          <p:cNvSpPr txBox="1"/>
          <p:nvPr/>
        </p:nvSpPr>
        <p:spPr>
          <a:xfrm>
            <a:off x="4692550" y="5264016"/>
            <a:ext cx="6914145" cy="297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50" b="1" i="0" u="none" strike="noStrike" cap="none" dirty="0">
                <a:solidFill>
                  <a:srgbClr val="38BDF8"/>
                </a:solidFill>
                <a:latin typeface="Poppins"/>
                <a:ea typeface="Poppins"/>
                <a:cs typeface="Poppins"/>
                <a:sym typeface="Poppins"/>
              </a:rPr>
              <a:t>Loss Prevention</a:t>
            </a:r>
            <a:endParaRPr dirty="0"/>
          </a:p>
        </p:txBody>
      </p:sp>
      <p:sp>
        <p:nvSpPr>
          <p:cNvPr id="428" name="Google Shape;428;p31"/>
          <p:cNvSpPr txBox="1"/>
          <p:nvPr/>
        </p:nvSpPr>
        <p:spPr>
          <a:xfrm>
            <a:off x="4692549" y="5805422"/>
            <a:ext cx="65849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chemeClr val="bg1"/>
                </a:solidFill>
                <a:latin typeface="Inter"/>
                <a:ea typeface="Inter"/>
                <a:cs typeface="Inter"/>
                <a:sym typeface="Inter"/>
              </a:rPr>
              <a:t>Significant reduction in manual errors and shrinkage.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429" name="Google Shape;429;p31" descr="image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914400" y="1836390"/>
            <a:ext cx="3810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p31" descr="image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4692550" y="1836390"/>
            <a:ext cx="428625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p31" descr="image.png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8470850" y="1836390"/>
            <a:ext cx="47625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p31" descr="image.png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914400" y="4628108"/>
            <a:ext cx="47625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Google Shape;433;p31" descr="image.png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4692549" y="4606157"/>
            <a:ext cx="428625" cy="381000"/>
          </a:xfrm>
          <a:prstGeom prst="rect">
            <a:avLst/>
          </a:prstGeom>
          <a:noFill/>
          <a:ln>
            <a:noFill/>
          </a:ln>
        </p:spPr>
      </p:pic>
      <p:sp>
        <p:nvSpPr>
          <p:cNvPr id="434" name="Google Shape;434;p31"/>
          <p:cNvSpPr txBox="1"/>
          <p:nvPr/>
        </p:nvSpPr>
        <p:spPr>
          <a:xfrm>
            <a:off x="762000" y="571500"/>
            <a:ext cx="11401425" cy="502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96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0" i="0" u="none" strike="noStrike" cap="none" dirty="0">
                <a:solidFill>
                  <a:srgbClr val="38BDF8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THE INVENTRA ADVANTAGE</a:t>
            </a:r>
            <a:endParaRPr dirty="0"/>
          </a:p>
        </p:txBody>
      </p:sp>
      <p:sp>
        <p:nvSpPr>
          <p:cNvPr id="435" name="Google Shape;435;p31"/>
          <p:cNvSpPr/>
          <p:nvPr/>
        </p:nvSpPr>
        <p:spPr>
          <a:xfrm>
            <a:off x="571500" y="571500"/>
            <a:ext cx="38100" cy="502890"/>
          </a:xfrm>
          <a:prstGeom prst="rect">
            <a:avLst/>
          </a:prstGeom>
          <a:solidFill>
            <a:srgbClr val="38BDF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0617"/>
        </a:solid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4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193638"/>
            <a:ext cx="12575690" cy="7659446"/>
          </a:xfrm>
          <a:prstGeom prst="rect">
            <a:avLst/>
          </a:prstGeom>
          <a:noFill/>
          <a:ln>
            <a:noFill/>
          </a:ln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</p:pic>
      <p:pic>
        <p:nvPicPr>
          <p:cNvPr id="99" name="Google Shape;99;p14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90550" y="1151853"/>
            <a:ext cx="5381625" cy="2630685"/>
          </a:xfrm>
          <a:prstGeom prst="rect">
            <a:avLst/>
          </a:prstGeom>
          <a:noFill/>
          <a:ln>
            <a:noFill/>
          </a:ln>
          <a:effectLst>
            <a:glow rad="139700">
              <a:schemeClr val="accent5">
                <a:satMod val="175000"/>
                <a:alpha val="40000"/>
              </a:schemeClr>
            </a:glow>
          </a:effectLst>
        </p:spPr>
      </p:pic>
      <p:pic>
        <p:nvPicPr>
          <p:cNvPr id="100" name="Google Shape;100;p14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287845" y="1184987"/>
            <a:ext cx="5381625" cy="2630685"/>
          </a:xfrm>
          <a:prstGeom prst="rect">
            <a:avLst/>
          </a:prstGeom>
          <a:noFill/>
          <a:ln>
            <a:noFill/>
          </a:ln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</p:pic>
      <p:pic>
        <p:nvPicPr>
          <p:cNvPr id="101" name="Google Shape;101;p14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90549" y="4142247"/>
            <a:ext cx="5381625" cy="2574822"/>
          </a:xfrm>
          <a:prstGeom prst="rect">
            <a:avLst/>
          </a:prstGeom>
          <a:noFill/>
          <a:ln>
            <a:noFill/>
          </a:ln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</p:pic>
      <p:pic>
        <p:nvPicPr>
          <p:cNvPr id="102" name="Google Shape;102;p14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296022" y="4150504"/>
            <a:ext cx="5381625" cy="2574822"/>
          </a:xfrm>
          <a:prstGeom prst="rect">
            <a:avLst/>
          </a:prstGeom>
          <a:noFill/>
          <a:ln>
            <a:noFill/>
          </a:ln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</p:pic>
      <p:sp>
        <p:nvSpPr>
          <p:cNvPr id="103" name="Google Shape;103;p14"/>
          <p:cNvSpPr txBox="1"/>
          <p:nvPr/>
        </p:nvSpPr>
        <p:spPr>
          <a:xfrm>
            <a:off x="914400" y="2133779"/>
            <a:ext cx="4930616" cy="297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50" b="1" i="0" u="none" strike="noStrike" cap="none" dirty="0">
                <a:solidFill>
                  <a:srgbClr val="38BDF8"/>
                </a:solidFill>
                <a:latin typeface="Poppins"/>
                <a:ea typeface="Poppins"/>
                <a:cs typeface="Poppins"/>
                <a:sym typeface="Poppins"/>
              </a:rPr>
              <a:t>High-Value Items</a:t>
            </a:r>
            <a:endParaRPr dirty="0"/>
          </a:p>
        </p:txBody>
      </p:sp>
      <p:sp>
        <p:nvSpPr>
          <p:cNvPr id="104" name="Google Shape;104;p14"/>
          <p:cNvSpPr txBox="1"/>
          <p:nvPr/>
        </p:nvSpPr>
        <p:spPr>
          <a:xfrm>
            <a:off x="914398" y="2631806"/>
            <a:ext cx="4695825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chemeClr val="bg1"/>
                </a:solidFill>
                <a:latin typeface="Inter"/>
                <a:ea typeface="Inter"/>
                <a:cs typeface="Inter"/>
                <a:sym typeface="Inter"/>
              </a:rPr>
              <a:t>Electronic gadgets are expensive assets that require precise tracking to prevent capital leakage.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05" name="Google Shape;105;p14"/>
          <p:cNvSpPr txBox="1"/>
          <p:nvPr/>
        </p:nvSpPr>
        <p:spPr>
          <a:xfrm>
            <a:off x="6558395" y="2133145"/>
            <a:ext cx="4930616" cy="297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50" b="1" i="0" u="none" strike="noStrike" cap="none" dirty="0">
                <a:solidFill>
                  <a:srgbClr val="38BDF8"/>
                </a:solidFill>
                <a:latin typeface="Poppins"/>
                <a:ea typeface="Poppins"/>
                <a:cs typeface="Poppins"/>
                <a:sym typeface="Poppins"/>
              </a:rPr>
              <a:t>Fast-Moving Goods</a:t>
            </a:r>
            <a:endParaRPr dirty="0"/>
          </a:p>
        </p:txBody>
      </p:sp>
      <p:sp>
        <p:nvSpPr>
          <p:cNvPr id="106" name="Google Shape;106;p14"/>
          <p:cNvSpPr txBox="1"/>
          <p:nvPr/>
        </p:nvSpPr>
        <p:spPr>
          <a:xfrm>
            <a:off x="6562724" y="2631806"/>
            <a:ext cx="4695825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chemeClr val="bg1"/>
                </a:solidFill>
                <a:latin typeface="Inter"/>
                <a:ea typeface="Inter"/>
                <a:cs typeface="Inter"/>
                <a:sym typeface="Inter"/>
              </a:rPr>
              <a:t>Accessories like chargers and SSDs move rapidly; depletion leads to immediate revenue loss.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07" name="Google Shape;107;p14"/>
          <p:cNvSpPr txBox="1"/>
          <p:nvPr/>
        </p:nvSpPr>
        <p:spPr>
          <a:xfrm>
            <a:off x="876298" y="5032422"/>
            <a:ext cx="4930616" cy="297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50" b="1" i="0" u="none" strike="noStrike" cap="none" dirty="0">
                <a:solidFill>
                  <a:srgbClr val="38BDF8"/>
                </a:solidFill>
                <a:latin typeface="Poppins"/>
                <a:ea typeface="Poppins"/>
                <a:cs typeface="Poppins"/>
                <a:sym typeface="Poppins"/>
              </a:rPr>
              <a:t>Financial Integrity</a:t>
            </a:r>
            <a:endParaRPr dirty="0"/>
          </a:p>
        </p:txBody>
      </p:sp>
      <p:sp>
        <p:nvSpPr>
          <p:cNvPr id="108" name="Google Shape;108;p14"/>
          <p:cNvSpPr txBox="1"/>
          <p:nvPr/>
        </p:nvSpPr>
        <p:spPr>
          <a:xfrm>
            <a:off x="876298" y="5437915"/>
            <a:ext cx="4695825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chemeClr val="bg1"/>
                </a:solidFill>
                <a:latin typeface="Inter"/>
                <a:ea typeface="Inter"/>
                <a:cs typeface="Inter"/>
                <a:sym typeface="Inter"/>
              </a:rPr>
              <a:t>Incorrect stock level detection directly causes financial discrepancies and budget misalignment.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09" name="Google Shape;109;p14"/>
          <p:cNvSpPr txBox="1"/>
          <p:nvPr/>
        </p:nvSpPr>
        <p:spPr>
          <a:xfrm>
            <a:off x="6558395" y="5020160"/>
            <a:ext cx="4930616" cy="297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50" b="1" i="0" u="none" strike="noStrike" cap="none" dirty="0">
                <a:solidFill>
                  <a:srgbClr val="38BDF8"/>
                </a:solidFill>
                <a:latin typeface="Poppins"/>
                <a:ea typeface="Poppins"/>
                <a:cs typeface="Poppins"/>
                <a:sym typeface="Poppins"/>
              </a:rPr>
              <a:t>Peak Hour Efficiency</a:t>
            </a:r>
            <a:endParaRPr dirty="0"/>
          </a:p>
        </p:txBody>
      </p:sp>
      <p:sp>
        <p:nvSpPr>
          <p:cNvPr id="110" name="Google Shape;110;p14"/>
          <p:cNvSpPr txBox="1"/>
          <p:nvPr/>
        </p:nvSpPr>
        <p:spPr>
          <a:xfrm>
            <a:off x="6558395" y="5375134"/>
            <a:ext cx="4695825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chemeClr val="bg1"/>
                </a:solidFill>
                <a:latin typeface="Inter"/>
                <a:ea typeface="Inter"/>
                <a:cs typeface="Inter"/>
                <a:sym typeface="Inter"/>
              </a:rPr>
              <a:t>Manual tracking methods consistently fail during high-traffic hours, causing customer dissatisfaction.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111" name="Google Shape;111;p14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14398" y="1482866"/>
            <a:ext cx="3810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4" descr="image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558395" y="1482866"/>
            <a:ext cx="333375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4" descr="image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558395" y="4382830"/>
            <a:ext cx="381000" cy="381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4"/>
          <p:cNvSpPr txBox="1"/>
          <p:nvPr/>
        </p:nvSpPr>
        <p:spPr>
          <a:xfrm>
            <a:off x="699655" y="285398"/>
            <a:ext cx="11401425" cy="502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96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0" i="0" u="none" strike="noStrike" cap="none" dirty="0">
                <a:solidFill>
                  <a:srgbClr val="38BDF8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CRITICALITY OF MANAGEMENT</a:t>
            </a:r>
            <a:endParaRPr dirty="0"/>
          </a:p>
        </p:txBody>
      </p:sp>
      <p:sp>
        <p:nvSpPr>
          <p:cNvPr id="115" name="Google Shape;115;p14"/>
          <p:cNvSpPr/>
          <p:nvPr/>
        </p:nvSpPr>
        <p:spPr>
          <a:xfrm>
            <a:off x="552449" y="407337"/>
            <a:ext cx="38100" cy="502890"/>
          </a:xfrm>
          <a:prstGeom prst="rect">
            <a:avLst/>
          </a:prstGeom>
          <a:solidFill>
            <a:srgbClr val="38BDF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D28602A-ED0F-D767-4997-8B4A103EA1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298" y="4393221"/>
            <a:ext cx="419100" cy="428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0617"/>
        </a:solidFill>
        <a:effectLst/>
      </p:bgPr>
    </p:bg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" name="Google Shape;440;p32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" name="Google Shape;441;p32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34125" y="1727745"/>
            <a:ext cx="5286375" cy="428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Google Shape;442;p32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343650" y="1737270"/>
            <a:ext cx="5267325" cy="4267200"/>
          </a:xfrm>
          <a:prstGeom prst="rect">
            <a:avLst/>
          </a:prstGeom>
          <a:noFill/>
          <a:ln>
            <a:noFill/>
          </a:ln>
        </p:spPr>
      </p:pic>
      <p:sp>
        <p:nvSpPr>
          <p:cNvPr id="443" name="Google Shape;443;p32"/>
          <p:cNvSpPr txBox="1"/>
          <p:nvPr/>
        </p:nvSpPr>
        <p:spPr>
          <a:xfrm>
            <a:off x="1000125" y="2404020"/>
            <a:ext cx="485775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0" i="0" u="none" strike="noStrike" cap="none">
                <a:solidFill>
                  <a:srgbClr val="F8FAFC"/>
                </a:solidFill>
                <a:latin typeface="Inter"/>
                <a:ea typeface="Inter"/>
                <a:cs typeface="Inter"/>
                <a:sym typeface="Inter"/>
              </a:rPr>
              <a:t>Better control of high-value electronic gadgets and fragile inventory.</a:t>
            </a:r>
            <a:endParaRPr/>
          </a:p>
        </p:txBody>
      </p:sp>
      <p:sp>
        <p:nvSpPr>
          <p:cNvPr id="444" name="Google Shape;444;p32"/>
          <p:cNvSpPr txBox="1"/>
          <p:nvPr/>
        </p:nvSpPr>
        <p:spPr>
          <a:xfrm>
            <a:off x="1000125" y="3137445"/>
            <a:ext cx="485775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0" i="0" u="none" strike="noStrike" cap="none">
                <a:solidFill>
                  <a:srgbClr val="F8FAFC"/>
                </a:solidFill>
                <a:latin typeface="Inter"/>
                <a:ea typeface="Inter"/>
                <a:cs typeface="Inter"/>
                <a:sym typeface="Inter"/>
              </a:rPr>
              <a:t>Avoid frequent accessory stock-outs during major tech releases.</a:t>
            </a:r>
            <a:endParaRPr/>
          </a:p>
        </p:txBody>
      </p:sp>
      <p:sp>
        <p:nvSpPr>
          <p:cNvPr id="445" name="Google Shape;445;p32"/>
          <p:cNvSpPr txBox="1"/>
          <p:nvPr/>
        </p:nvSpPr>
        <p:spPr>
          <a:xfrm>
            <a:off x="1000125" y="3870870"/>
            <a:ext cx="485775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0" i="0" u="none" strike="noStrike" cap="none">
                <a:solidFill>
                  <a:srgbClr val="F8FAFC"/>
                </a:solidFill>
                <a:latin typeface="Inter"/>
                <a:ea typeface="Inter"/>
                <a:cs typeface="Inter"/>
                <a:sym typeface="Inter"/>
              </a:rPr>
              <a:t>Faster decision-making for inventory procurement and pricing.</a:t>
            </a:r>
            <a:endParaRPr/>
          </a:p>
        </p:txBody>
      </p:sp>
      <p:sp>
        <p:nvSpPr>
          <p:cNvPr id="446" name="Google Shape;446;p32"/>
          <p:cNvSpPr txBox="1"/>
          <p:nvPr/>
        </p:nvSpPr>
        <p:spPr>
          <a:xfrm>
            <a:off x="1000125" y="4604295"/>
            <a:ext cx="485775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0" i="0" u="none" strike="noStrike" cap="none">
                <a:solidFill>
                  <a:srgbClr val="F8FAFC"/>
                </a:solidFill>
                <a:latin typeface="Inter"/>
                <a:ea typeface="Inter"/>
                <a:cs typeface="Inter"/>
                <a:sym typeface="Inter"/>
              </a:rPr>
              <a:t>Dramatically improved operational efficiency for retail staff.</a:t>
            </a:r>
            <a:endParaRPr/>
          </a:p>
        </p:txBody>
      </p:sp>
      <p:pic>
        <p:nvPicPr>
          <p:cNvPr id="447" name="Google Shape;447;p32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71500" y="2442120"/>
            <a:ext cx="228600" cy="24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8" name="Google Shape;448;p32" descr="image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71500" y="3175545"/>
            <a:ext cx="257175" cy="24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9" name="Google Shape;449;p32" descr="image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71500" y="3908970"/>
            <a:ext cx="200025" cy="24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0" name="Google Shape;450;p32" descr="image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571500" y="4642395"/>
            <a:ext cx="285750" cy="247650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32"/>
          <p:cNvSpPr txBox="1"/>
          <p:nvPr/>
        </p:nvSpPr>
        <p:spPr>
          <a:xfrm>
            <a:off x="762000" y="571500"/>
            <a:ext cx="11401425" cy="502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96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0" i="0" u="none" strike="noStrike" cap="none" dirty="0">
                <a:solidFill>
                  <a:srgbClr val="38BDF8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DOMAIN BENEFITS</a:t>
            </a:r>
            <a:endParaRPr dirty="0"/>
          </a:p>
        </p:txBody>
      </p:sp>
      <p:sp>
        <p:nvSpPr>
          <p:cNvPr id="452" name="Google Shape;452;p32"/>
          <p:cNvSpPr/>
          <p:nvPr/>
        </p:nvSpPr>
        <p:spPr>
          <a:xfrm>
            <a:off x="571500" y="571500"/>
            <a:ext cx="38100" cy="502890"/>
          </a:xfrm>
          <a:prstGeom prst="rect">
            <a:avLst/>
          </a:prstGeom>
          <a:solidFill>
            <a:srgbClr val="38BDF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0617"/>
        </a:solidFill>
        <a:effectLst/>
      </p:bgPr>
    </p:bg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7" name="Google Shape;457;p33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58" name="Google Shape;458;p33"/>
          <p:cNvSpPr txBox="1"/>
          <p:nvPr/>
        </p:nvSpPr>
        <p:spPr>
          <a:xfrm>
            <a:off x="4330779" y="1524297"/>
            <a:ext cx="3530441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b="1" i="0" u="none" strike="noStrike" cap="none">
                <a:solidFill>
                  <a:srgbClr val="38BDF8"/>
                </a:solidFill>
                <a:latin typeface="Poppins"/>
                <a:ea typeface="Poppins"/>
                <a:cs typeface="Poppins"/>
                <a:sym typeface="Poppins"/>
              </a:rPr>
              <a:t>Conclusion</a:t>
            </a:r>
            <a:endParaRPr/>
          </a:p>
        </p:txBody>
      </p:sp>
      <p:sp>
        <p:nvSpPr>
          <p:cNvPr id="459" name="Google Shape;459;p33"/>
          <p:cNvSpPr/>
          <p:nvPr/>
        </p:nvSpPr>
        <p:spPr>
          <a:xfrm>
            <a:off x="5619750" y="5295602"/>
            <a:ext cx="952500" cy="38100"/>
          </a:xfrm>
          <a:prstGeom prst="rect">
            <a:avLst/>
          </a:prstGeom>
          <a:solidFill>
            <a:srgbClr val="38BDF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0" name="Google Shape;460;p33"/>
          <p:cNvSpPr txBox="1"/>
          <p:nvPr/>
        </p:nvSpPr>
        <p:spPr>
          <a:xfrm>
            <a:off x="2286000" y="2857797"/>
            <a:ext cx="7620000" cy="18663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0" i="0" u="none" strike="noStrike" cap="none">
                <a:solidFill>
                  <a:srgbClr val="F8FAFC"/>
                </a:solidFill>
                <a:latin typeface="Inter"/>
                <a:ea typeface="Inter"/>
                <a:cs typeface="Inter"/>
                <a:sym typeface="Inter"/>
              </a:rPr>
              <a:t>INVENTRA is a purpose-built solution for the modern electronic gadget ecosystem. By ensuring accuracy, security, and transparency, it not only reduces operational losses but also provides a scalable foundation for future business expansion.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0617"/>
        </a:solidFill>
        <a:effectLst/>
      </p:bgPr>
    </p:bg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5" name="Google Shape;465;p34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6" name="Google Shape;466;p34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976437" y="5211067"/>
            <a:ext cx="1162050" cy="40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7" name="Google Shape;467;p34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424237" y="5211067"/>
            <a:ext cx="1581150" cy="40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8" name="Google Shape;468;p34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291137" y="5211067"/>
            <a:ext cx="1314450" cy="40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9" name="Google Shape;469;p34" descr="image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891337" y="5211067"/>
            <a:ext cx="1457325" cy="40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0" name="Google Shape;470;p34" descr="image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8634412" y="5211067"/>
            <a:ext cx="1581150" cy="400050"/>
          </a:xfrm>
          <a:prstGeom prst="rect">
            <a:avLst/>
          </a:prstGeom>
          <a:noFill/>
          <a:ln>
            <a:noFill/>
          </a:ln>
        </p:spPr>
      </p:pic>
      <p:sp>
        <p:nvSpPr>
          <p:cNvPr id="471" name="Google Shape;471;p34"/>
          <p:cNvSpPr txBox="1"/>
          <p:nvPr/>
        </p:nvSpPr>
        <p:spPr>
          <a:xfrm>
            <a:off x="3920728" y="1246882"/>
            <a:ext cx="4350543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 i="0" u="none" strike="noStrike" cap="none">
                <a:solidFill>
                  <a:srgbClr val="F8FAFC"/>
                </a:solidFill>
                <a:latin typeface="Poppins"/>
                <a:ea typeface="Poppins"/>
                <a:cs typeface="Poppins"/>
                <a:sym typeface="Poppins"/>
              </a:rPr>
              <a:t>Thank You</a:t>
            </a:r>
            <a:endParaRPr/>
          </a:p>
        </p:txBody>
      </p:sp>
      <p:sp>
        <p:nvSpPr>
          <p:cNvPr id="472" name="Google Shape;472;p34"/>
          <p:cNvSpPr txBox="1"/>
          <p:nvPr/>
        </p:nvSpPr>
        <p:spPr>
          <a:xfrm>
            <a:off x="4981575" y="2256532"/>
            <a:ext cx="2228850" cy="371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38BDF8"/>
                </a:solidFill>
                <a:latin typeface="Inter Light"/>
                <a:ea typeface="Inter Light"/>
                <a:cs typeface="Inter Light"/>
                <a:sym typeface="Inter Light"/>
              </a:rPr>
              <a:t>Any Questions?</a:t>
            </a:r>
            <a:endParaRPr/>
          </a:p>
        </p:txBody>
      </p:sp>
      <p:sp>
        <p:nvSpPr>
          <p:cNvPr id="473" name="Google Shape;473;p34"/>
          <p:cNvSpPr txBox="1"/>
          <p:nvPr/>
        </p:nvSpPr>
        <p:spPr>
          <a:xfrm>
            <a:off x="4400550" y="3713857"/>
            <a:ext cx="3390900" cy="365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994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818CF8"/>
                </a:solidFill>
                <a:latin typeface="Inter"/>
                <a:ea typeface="Inter"/>
                <a:cs typeface="Inter"/>
                <a:sym typeface="Inter"/>
              </a:rPr>
              <a:t>Project Developed by Team 2</a:t>
            </a:r>
            <a:endParaRPr/>
          </a:p>
        </p:txBody>
      </p:sp>
      <p:sp>
        <p:nvSpPr>
          <p:cNvPr id="474" name="Google Shape;474;p34"/>
          <p:cNvSpPr txBox="1"/>
          <p:nvPr/>
        </p:nvSpPr>
        <p:spPr>
          <a:xfrm>
            <a:off x="4400550" y="4270027"/>
            <a:ext cx="3390900" cy="274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>
                <a:solidFill>
                  <a:srgbClr val="94A3B8"/>
                </a:solidFill>
                <a:latin typeface="Inter"/>
                <a:ea typeface="Inter"/>
                <a:cs typeface="Inter"/>
                <a:sym typeface="Inter"/>
              </a:rPr>
              <a:t>Infosys Springboard Virtual Internship 6.0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0617"/>
        </a:solidFill>
        <a:effectLst/>
      </p:bgPr>
    </p:bg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5"/>
          <p:cNvSpPr txBox="1"/>
          <p:nvPr/>
        </p:nvSpPr>
        <p:spPr>
          <a:xfrm>
            <a:off x="1000125" y="2404020"/>
            <a:ext cx="485775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1" i="0" u="none" strike="noStrike" cap="none" dirty="0">
                <a:solidFill>
                  <a:srgbClr val="F8FAFC"/>
                </a:solidFill>
                <a:latin typeface="Inter"/>
                <a:ea typeface="Inter"/>
                <a:cs typeface="Inter"/>
                <a:sym typeface="Inter"/>
              </a:rPr>
              <a:t>Core Products:</a:t>
            </a:r>
            <a:r>
              <a:rPr lang="en-US" sz="1650" b="0" i="0" u="none" strike="noStrike" cap="none" dirty="0">
                <a:solidFill>
                  <a:srgbClr val="F8FAFC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650" i="0" u="none" strike="noStrike" cap="none" dirty="0">
                <a:solidFill>
                  <a:srgbClr val="F8FAFC"/>
                </a:solidFill>
                <a:latin typeface="Inter"/>
                <a:ea typeface="Inter"/>
                <a:cs typeface="Inter"/>
                <a:sym typeface="Inter"/>
              </a:rPr>
              <a:t>Laptops, Keyboards, Mouse, Chargers, SSDs</a:t>
            </a:r>
            <a:endParaRPr dirty="0"/>
          </a:p>
        </p:txBody>
      </p:sp>
      <p:sp>
        <p:nvSpPr>
          <p:cNvPr id="124" name="Google Shape;124;p15"/>
          <p:cNvSpPr txBox="1"/>
          <p:nvPr/>
        </p:nvSpPr>
        <p:spPr>
          <a:xfrm>
            <a:off x="1000125" y="3137445"/>
            <a:ext cx="485775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1" i="0" u="none" strike="noStrike" cap="none" dirty="0">
                <a:solidFill>
                  <a:srgbClr val="F8FAFC"/>
                </a:solidFill>
                <a:latin typeface="Inter"/>
                <a:ea typeface="Inter"/>
                <a:cs typeface="Inter"/>
                <a:sym typeface="Inter"/>
              </a:rPr>
              <a:t>Operational Flow:</a:t>
            </a:r>
            <a:r>
              <a:rPr lang="en-US" sz="1650" b="0" i="0" u="none" strike="noStrike" cap="none" dirty="0">
                <a:solidFill>
                  <a:srgbClr val="F8FAFC"/>
                </a:solidFill>
                <a:latin typeface="Inter"/>
                <a:ea typeface="Inter"/>
                <a:cs typeface="Inter"/>
                <a:sym typeface="Inter"/>
              </a:rPr>
              <a:t> Multiple staff members handling inventory daily</a:t>
            </a:r>
            <a:endParaRPr dirty="0"/>
          </a:p>
        </p:txBody>
      </p:sp>
      <p:sp>
        <p:nvSpPr>
          <p:cNvPr id="125" name="Google Shape;125;p15"/>
          <p:cNvSpPr txBox="1"/>
          <p:nvPr/>
        </p:nvSpPr>
        <p:spPr>
          <a:xfrm>
            <a:off x="1000125" y="3870870"/>
            <a:ext cx="485775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1" i="0" u="none" strike="noStrike" cap="none">
                <a:solidFill>
                  <a:srgbClr val="F8FAFC"/>
                </a:solidFill>
                <a:latin typeface="Inter"/>
                <a:ea typeface="Inter"/>
                <a:cs typeface="Inter"/>
                <a:sym typeface="Inter"/>
              </a:rPr>
              <a:t>Precision:</a:t>
            </a:r>
            <a:r>
              <a:rPr lang="en-US" sz="1650" b="0" i="0" u="none" strike="noStrike" cap="none">
                <a:solidFill>
                  <a:srgbClr val="F8FAFC"/>
                </a:solidFill>
                <a:latin typeface="Inter"/>
                <a:ea typeface="Inter"/>
                <a:cs typeface="Inter"/>
                <a:sym typeface="Inter"/>
              </a:rPr>
              <a:t> Real-time stock accuracy is non-negotiable</a:t>
            </a:r>
            <a:endParaRPr/>
          </a:p>
        </p:txBody>
      </p:sp>
      <p:sp>
        <p:nvSpPr>
          <p:cNvPr id="126" name="Google Shape;126;p15"/>
          <p:cNvSpPr txBox="1"/>
          <p:nvPr/>
        </p:nvSpPr>
        <p:spPr>
          <a:xfrm>
            <a:off x="1000125" y="4604295"/>
            <a:ext cx="485775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1" i="0" u="none" strike="noStrike" cap="none">
                <a:solidFill>
                  <a:srgbClr val="F8FAFC"/>
                </a:solidFill>
                <a:latin typeface="Inter"/>
                <a:ea typeface="Inter"/>
                <a:cs typeface="Inter"/>
                <a:sym typeface="Inter"/>
              </a:rPr>
              <a:t>Compliance:</a:t>
            </a:r>
            <a:r>
              <a:rPr lang="en-US" sz="1650" b="0" i="0" u="none" strike="noStrike" cap="none">
                <a:solidFill>
                  <a:srgbClr val="F8FAFC"/>
                </a:solidFill>
                <a:latin typeface="Inter"/>
                <a:ea typeface="Inter"/>
                <a:cs typeface="Inter"/>
                <a:sym typeface="Inter"/>
              </a:rPr>
              <a:t> Accountability is essential for all updates</a:t>
            </a:r>
            <a:endParaRPr/>
          </a:p>
        </p:txBody>
      </p:sp>
      <p:pic>
        <p:nvPicPr>
          <p:cNvPr id="127" name="Google Shape;127;p15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1500" y="2442120"/>
            <a:ext cx="285750" cy="24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5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1500" y="3175545"/>
            <a:ext cx="285750" cy="24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5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71500" y="3908970"/>
            <a:ext cx="228600" cy="24765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15"/>
          <p:cNvSpPr txBox="1"/>
          <p:nvPr/>
        </p:nvSpPr>
        <p:spPr>
          <a:xfrm>
            <a:off x="762000" y="571500"/>
            <a:ext cx="11401425" cy="502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96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0" i="0" u="none" strike="noStrike" cap="none">
                <a:solidFill>
                  <a:srgbClr val="38BDF8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SHOP INVENTORY ENVIRONMENT</a:t>
            </a:r>
            <a:endParaRPr/>
          </a:p>
        </p:txBody>
      </p:sp>
      <p:sp>
        <p:nvSpPr>
          <p:cNvPr id="131" name="Google Shape;131;p15"/>
          <p:cNvSpPr/>
          <p:nvPr/>
        </p:nvSpPr>
        <p:spPr>
          <a:xfrm>
            <a:off x="571500" y="571500"/>
            <a:ext cx="38100" cy="502890"/>
          </a:xfrm>
          <a:prstGeom prst="rect">
            <a:avLst/>
          </a:prstGeom>
          <a:solidFill>
            <a:srgbClr val="38BDF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9DEF7549-9697-788D-6B63-AAB7C9ACB5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/>
          <a:stretch/>
        </p:blipFill>
        <p:spPr bwMode="auto">
          <a:xfrm>
            <a:off x="6334127" y="1572569"/>
            <a:ext cx="4784589" cy="4295775"/>
          </a:xfrm>
          <a:prstGeom prst="rect">
            <a:avLst/>
          </a:prstGeom>
          <a:noFill/>
          <a:effectLst>
            <a:softEdge rad="127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F2C7875-28A1-4D2A-132E-8CC52328BE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3875" y="4531815"/>
            <a:ext cx="342900" cy="46672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0617"/>
        </a:solid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16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16"/>
          <p:cNvSpPr txBox="1"/>
          <p:nvPr/>
        </p:nvSpPr>
        <p:spPr>
          <a:xfrm>
            <a:off x="2619375" y="2484983"/>
            <a:ext cx="7762875" cy="253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1" i="0" u="none" strike="noStrike" cap="none" dirty="0">
                <a:solidFill>
                  <a:srgbClr val="F8FAFC"/>
                </a:solidFill>
                <a:latin typeface="Inter"/>
                <a:ea typeface="Inter"/>
                <a:cs typeface="Inter"/>
                <a:sym typeface="Inter"/>
              </a:rPr>
              <a:t>Duplicate Entries:</a:t>
            </a:r>
            <a:r>
              <a:rPr lang="en-US" sz="1650" b="0" i="0" u="none" strike="noStrike" cap="none" dirty="0">
                <a:solidFill>
                  <a:srgbClr val="F8FAFC"/>
                </a:solidFill>
                <a:latin typeface="Inter"/>
                <a:ea typeface="Inter"/>
                <a:cs typeface="Inter"/>
                <a:sym typeface="Inter"/>
              </a:rPr>
              <a:t> Redundant gadget records causing data clutter.</a:t>
            </a:r>
            <a:endParaRPr dirty="0"/>
          </a:p>
        </p:txBody>
      </p:sp>
      <p:sp>
        <p:nvSpPr>
          <p:cNvPr id="138" name="Google Shape;138;p16"/>
          <p:cNvSpPr txBox="1"/>
          <p:nvPr/>
        </p:nvSpPr>
        <p:spPr>
          <a:xfrm>
            <a:off x="2619375" y="2970758"/>
            <a:ext cx="7762875" cy="253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1" i="0" u="none" strike="noStrike" cap="none" dirty="0">
                <a:solidFill>
                  <a:srgbClr val="F8FAFC"/>
                </a:solidFill>
                <a:latin typeface="Inter"/>
                <a:ea typeface="Inter"/>
                <a:cs typeface="Inter"/>
                <a:sym typeface="Inter"/>
              </a:rPr>
              <a:t>Post-Sale Errors:</a:t>
            </a:r>
            <a:r>
              <a:rPr lang="en-US" sz="1650" b="0" i="0" u="none" strike="noStrike" cap="none" dirty="0">
                <a:solidFill>
                  <a:srgbClr val="F8FAFC"/>
                </a:solidFill>
                <a:latin typeface="Inter"/>
                <a:ea typeface="Inter"/>
                <a:cs typeface="Inter"/>
                <a:sym typeface="Inter"/>
              </a:rPr>
              <a:t> Mismatch in stock levels immediately after transactions.</a:t>
            </a:r>
            <a:endParaRPr dirty="0"/>
          </a:p>
        </p:txBody>
      </p:sp>
      <p:sp>
        <p:nvSpPr>
          <p:cNvPr id="139" name="Google Shape;139;p16"/>
          <p:cNvSpPr txBox="1"/>
          <p:nvPr/>
        </p:nvSpPr>
        <p:spPr>
          <a:xfrm>
            <a:off x="2619375" y="3456533"/>
            <a:ext cx="8592416" cy="253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1" i="0" u="none" strike="noStrike" cap="none" dirty="0">
                <a:solidFill>
                  <a:srgbClr val="F8FAFC"/>
                </a:solidFill>
                <a:latin typeface="Inter"/>
                <a:ea typeface="Inter"/>
                <a:cs typeface="Inter"/>
                <a:sym typeface="Inter"/>
              </a:rPr>
              <a:t>Zero Traceability:</a:t>
            </a:r>
            <a:r>
              <a:rPr lang="en-US" sz="1650" b="0" i="0" u="none" strike="noStrike" cap="none" dirty="0">
                <a:solidFill>
                  <a:srgbClr val="F8FAFC"/>
                </a:solidFill>
                <a:latin typeface="Inter"/>
                <a:ea typeface="Inter"/>
                <a:cs typeface="Inter"/>
                <a:sym typeface="Inter"/>
              </a:rPr>
              <a:t> No historical record of which staff member updated specific items.</a:t>
            </a:r>
            <a:endParaRPr dirty="0"/>
          </a:p>
        </p:txBody>
      </p:sp>
      <p:sp>
        <p:nvSpPr>
          <p:cNvPr id="140" name="Google Shape;140;p16"/>
          <p:cNvSpPr txBox="1"/>
          <p:nvPr/>
        </p:nvSpPr>
        <p:spPr>
          <a:xfrm>
            <a:off x="2619375" y="3942308"/>
            <a:ext cx="7762875" cy="253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1" i="0" u="none" strike="noStrike" cap="none" dirty="0">
                <a:solidFill>
                  <a:srgbClr val="F8FAFC"/>
                </a:solidFill>
                <a:latin typeface="Inter"/>
                <a:ea typeface="Inter"/>
                <a:cs typeface="Inter"/>
                <a:sym typeface="Inter"/>
              </a:rPr>
              <a:t>Late Detection:</a:t>
            </a:r>
            <a:r>
              <a:rPr lang="en-US" sz="1650" b="0" i="0" u="none" strike="noStrike" cap="none" dirty="0">
                <a:solidFill>
                  <a:srgbClr val="F8FAFC"/>
                </a:solidFill>
                <a:latin typeface="Inter"/>
                <a:ea typeface="Inter"/>
                <a:cs typeface="Inter"/>
                <a:sym typeface="Inter"/>
              </a:rPr>
              <a:t> Low-stock alerts for accessories are delayed or missed.</a:t>
            </a:r>
            <a:endParaRPr dirty="0"/>
          </a:p>
        </p:txBody>
      </p:sp>
      <p:sp>
        <p:nvSpPr>
          <p:cNvPr id="141" name="Google Shape;141;p16"/>
          <p:cNvSpPr txBox="1"/>
          <p:nvPr/>
        </p:nvSpPr>
        <p:spPr>
          <a:xfrm>
            <a:off x="2619375" y="4434349"/>
            <a:ext cx="8052089" cy="253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1" i="0" u="none" strike="noStrike" cap="none" dirty="0">
                <a:solidFill>
                  <a:srgbClr val="F8FAFC"/>
                </a:solidFill>
                <a:latin typeface="Inter"/>
                <a:ea typeface="Inter"/>
                <a:cs typeface="Inter"/>
                <a:sym typeface="Inter"/>
              </a:rPr>
              <a:t>Weak Access Control:</a:t>
            </a:r>
            <a:r>
              <a:rPr lang="en-US" sz="1650" b="0" i="0" u="none" strike="noStrike" cap="none" dirty="0">
                <a:solidFill>
                  <a:srgbClr val="F8FAFC"/>
                </a:solidFill>
                <a:latin typeface="Inter"/>
                <a:ea typeface="Inter"/>
                <a:cs typeface="Inter"/>
                <a:sym typeface="Inter"/>
              </a:rPr>
              <a:t> Vulnerable security protocols for inventory modification.</a:t>
            </a:r>
            <a:endParaRPr dirty="0"/>
          </a:p>
        </p:txBody>
      </p:sp>
      <p:pic>
        <p:nvPicPr>
          <p:cNvPr id="142" name="Google Shape;142;p16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190750" y="2523083"/>
            <a:ext cx="200025" cy="24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16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190750" y="3008858"/>
            <a:ext cx="228600" cy="24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16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190750" y="3494633"/>
            <a:ext cx="200025" cy="24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16" descr="image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205037" y="3935232"/>
            <a:ext cx="171450" cy="24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16" descr="image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192914" y="4447654"/>
            <a:ext cx="257175" cy="24765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16"/>
          <p:cNvSpPr txBox="1"/>
          <p:nvPr/>
        </p:nvSpPr>
        <p:spPr>
          <a:xfrm>
            <a:off x="762000" y="571500"/>
            <a:ext cx="11401425" cy="609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96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0" i="0" u="none" strike="noStrike" cap="none">
                <a:solidFill>
                  <a:srgbClr val="38BDF8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IDENTIFIED CHALLENGES</a:t>
            </a:r>
            <a:endParaRPr/>
          </a:p>
        </p:txBody>
      </p:sp>
      <p:sp>
        <p:nvSpPr>
          <p:cNvPr id="148" name="Google Shape;148;p16"/>
          <p:cNvSpPr/>
          <p:nvPr/>
        </p:nvSpPr>
        <p:spPr>
          <a:xfrm>
            <a:off x="571500" y="571500"/>
            <a:ext cx="38100" cy="502890"/>
          </a:xfrm>
          <a:prstGeom prst="rect">
            <a:avLst/>
          </a:prstGeom>
          <a:solidFill>
            <a:srgbClr val="38BDF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0617"/>
        </a:solidFill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17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17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1500" y="1965870"/>
            <a:ext cx="5286375" cy="381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17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81025" y="1975395"/>
            <a:ext cx="5267325" cy="3790950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17"/>
          <p:cNvSpPr txBox="1"/>
          <p:nvPr/>
        </p:nvSpPr>
        <p:spPr>
          <a:xfrm>
            <a:off x="6762750" y="2161133"/>
            <a:ext cx="485775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1" i="0" u="none" strike="noStrike" cap="none">
                <a:solidFill>
                  <a:srgbClr val="F8FAFC"/>
                </a:solidFill>
                <a:latin typeface="Inter"/>
                <a:ea typeface="Inter"/>
                <a:cs typeface="Inter"/>
                <a:sym typeface="Inter"/>
              </a:rPr>
              <a:t>Centralized System:</a:t>
            </a:r>
            <a:r>
              <a:rPr lang="en-US" sz="1650" b="0" i="0" u="none" strike="noStrike" cap="none">
                <a:solidFill>
                  <a:srgbClr val="F8FAFC"/>
                </a:solidFill>
                <a:latin typeface="Inter"/>
                <a:ea typeface="Inter"/>
                <a:cs typeface="Inter"/>
                <a:sym typeface="Inter"/>
              </a:rPr>
              <a:t> One single source of truth for all branches.</a:t>
            </a:r>
            <a:endParaRPr/>
          </a:p>
        </p:txBody>
      </p:sp>
      <p:sp>
        <p:nvSpPr>
          <p:cNvPr id="157" name="Google Shape;157;p17"/>
          <p:cNvSpPr txBox="1"/>
          <p:nvPr/>
        </p:nvSpPr>
        <p:spPr>
          <a:xfrm>
            <a:off x="6762750" y="2894558"/>
            <a:ext cx="485775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1" i="0" u="none" strike="noStrike" cap="none">
                <a:solidFill>
                  <a:srgbClr val="F8FAFC"/>
                </a:solidFill>
                <a:latin typeface="Inter"/>
                <a:ea typeface="Inter"/>
                <a:cs typeface="Inter"/>
                <a:sym typeface="Inter"/>
              </a:rPr>
              <a:t>RBAC:</a:t>
            </a:r>
            <a:r>
              <a:rPr lang="en-US" sz="1650" b="0" i="0" u="none" strike="noStrike" cap="none">
                <a:solidFill>
                  <a:srgbClr val="F8FAFC"/>
                </a:solidFill>
                <a:latin typeface="Inter"/>
                <a:ea typeface="Inter"/>
                <a:cs typeface="Inter"/>
                <a:sym typeface="Inter"/>
              </a:rPr>
              <a:t> Secure role-based login for admin and staff.</a:t>
            </a:r>
            <a:endParaRPr/>
          </a:p>
        </p:txBody>
      </p:sp>
      <p:sp>
        <p:nvSpPr>
          <p:cNvPr id="158" name="Google Shape;158;p17"/>
          <p:cNvSpPr txBox="1"/>
          <p:nvPr/>
        </p:nvSpPr>
        <p:spPr>
          <a:xfrm>
            <a:off x="6762750" y="3627983"/>
            <a:ext cx="4857750" cy="247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1" i="0" u="none" strike="noStrike" cap="none">
                <a:solidFill>
                  <a:srgbClr val="F8FAFC"/>
                </a:solidFill>
                <a:latin typeface="Inter"/>
                <a:ea typeface="Inter"/>
                <a:cs typeface="Inter"/>
                <a:sym typeface="Inter"/>
              </a:rPr>
              <a:t>Live Updates:</a:t>
            </a:r>
            <a:r>
              <a:rPr lang="en-US" sz="1650" b="0" i="0" u="none" strike="noStrike" cap="none">
                <a:solidFill>
                  <a:srgbClr val="F8FAFC"/>
                </a:solidFill>
                <a:latin typeface="Inter"/>
                <a:ea typeface="Inter"/>
                <a:cs typeface="Inter"/>
                <a:sym typeface="Inter"/>
              </a:rPr>
              <a:t> Instantaneous stock adjustments.</a:t>
            </a:r>
            <a:endParaRPr/>
          </a:p>
        </p:txBody>
      </p:sp>
      <p:sp>
        <p:nvSpPr>
          <p:cNvPr id="159" name="Google Shape;159;p17"/>
          <p:cNvSpPr txBox="1"/>
          <p:nvPr/>
        </p:nvSpPr>
        <p:spPr>
          <a:xfrm>
            <a:off x="6762750" y="4113758"/>
            <a:ext cx="485775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1" i="0" u="none" strike="noStrike" cap="none">
                <a:solidFill>
                  <a:srgbClr val="F8FAFC"/>
                </a:solidFill>
                <a:latin typeface="Inter"/>
                <a:ea typeface="Inter"/>
                <a:cs typeface="Inter"/>
                <a:sym typeface="Inter"/>
              </a:rPr>
              <a:t>Automated Alerts:</a:t>
            </a:r>
            <a:r>
              <a:rPr lang="en-US" sz="1650" b="0" i="0" u="none" strike="noStrike" cap="none">
                <a:solidFill>
                  <a:srgbClr val="F8FAFC"/>
                </a:solidFill>
                <a:latin typeface="Inter"/>
                <a:ea typeface="Inter"/>
                <a:cs typeface="Inter"/>
                <a:sym typeface="Inter"/>
              </a:rPr>
              <a:t> Proactive notification for low-stock items.</a:t>
            </a:r>
            <a:endParaRPr/>
          </a:p>
        </p:txBody>
      </p:sp>
      <p:sp>
        <p:nvSpPr>
          <p:cNvPr id="160" name="Google Shape;160;p17"/>
          <p:cNvSpPr txBox="1"/>
          <p:nvPr/>
        </p:nvSpPr>
        <p:spPr>
          <a:xfrm>
            <a:off x="6762750" y="4847183"/>
            <a:ext cx="485775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1" i="0" u="none" strike="noStrike" cap="none">
                <a:solidFill>
                  <a:srgbClr val="F8FAFC"/>
                </a:solidFill>
                <a:latin typeface="Inter"/>
                <a:ea typeface="Inter"/>
                <a:cs typeface="Inter"/>
                <a:sym typeface="Inter"/>
              </a:rPr>
              <a:t>Audit Trail:</a:t>
            </a:r>
            <a:r>
              <a:rPr lang="en-US" sz="1650" b="0" i="0" u="none" strike="noStrike" cap="none">
                <a:solidFill>
                  <a:srgbClr val="F8FAFC"/>
                </a:solidFill>
                <a:latin typeface="Inter"/>
                <a:ea typeface="Inter"/>
                <a:cs typeface="Inter"/>
                <a:sym typeface="Inter"/>
              </a:rPr>
              <a:t> Complete transaction tracking for accountability.</a:t>
            </a:r>
            <a:endParaRPr/>
          </a:p>
        </p:txBody>
      </p:sp>
      <p:pic>
        <p:nvPicPr>
          <p:cNvPr id="161" name="Google Shape;161;p17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334125" y="2199233"/>
            <a:ext cx="228600" cy="24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17" descr="image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334125" y="2932658"/>
            <a:ext cx="285750" cy="24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17" descr="image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334125" y="3666083"/>
            <a:ext cx="228600" cy="24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17" descr="image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334125" y="4151858"/>
            <a:ext cx="200025" cy="24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17" descr="image.png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6334125" y="4885283"/>
            <a:ext cx="171450" cy="24765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17"/>
          <p:cNvSpPr txBox="1"/>
          <p:nvPr/>
        </p:nvSpPr>
        <p:spPr>
          <a:xfrm>
            <a:off x="762000" y="571500"/>
            <a:ext cx="11401425" cy="502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96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0" i="0" u="none" strike="noStrike" cap="none">
                <a:solidFill>
                  <a:srgbClr val="38BDF8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THE INVENTRA SOLUTION</a:t>
            </a:r>
            <a:endParaRPr/>
          </a:p>
        </p:txBody>
      </p:sp>
      <p:sp>
        <p:nvSpPr>
          <p:cNvPr id="167" name="Google Shape;167;p17"/>
          <p:cNvSpPr/>
          <p:nvPr/>
        </p:nvSpPr>
        <p:spPr>
          <a:xfrm>
            <a:off x="571500" y="571500"/>
            <a:ext cx="38100" cy="502890"/>
          </a:xfrm>
          <a:prstGeom prst="rect">
            <a:avLst/>
          </a:prstGeom>
          <a:solidFill>
            <a:srgbClr val="38BDF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FF96588-AAFC-6239-C179-7AACC5A69B21}"/>
              </a:ext>
            </a:extLst>
          </p:cNvPr>
          <p:cNvSpPr txBox="1"/>
          <p:nvPr/>
        </p:nvSpPr>
        <p:spPr>
          <a:xfrm>
            <a:off x="571500" y="6052086"/>
            <a:ext cx="617728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</a:rPr>
              <a:t>Dashboard shown is a conceptual representation of the planned system UI</a:t>
            </a:r>
            <a:endParaRPr lang="en-IN" sz="9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0617"/>
        </a:solidFill>
        <a:effectLst/>
      </p:bgPr>
    </p:bg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18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04355" y="-1299719"/>
            <a:ext cx="12396355" cy="8429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18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4350" y="1067184"/>
            <a:ext cx="3492400" cy="2695191"/>
          </a:xfrm>
          <a:prstGeom prst="rect">
            <a:avLst/>
          </a:prstGeom>
          <a:noFill/>
          <a:ln>
            <a:noFill/>
          </a:ln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</p:pic>
      <p:pic>
        <p:nvPicPr>
          <p:cNvPr id="174" name="Google Shape;174;p18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271888" y="1060593"/>
            <a:ext cx="3492549" cy="2708371"/>
          </a:xfrm>
          <a:prstGeom prst="rect">
            <a:avLst/>
          </a:prstGeom>
          <a:noFill/>
          <a:ln>
            <a:noFill/>
          </a:ln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</p:pic>
      <p:pic>
        <p:nvPicPr>
          <p:cNvPr id="175" name="Google Shape;175;p18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50463" y="1039026"/>
            <a:ext cx="3492400" cy="2708371"/>
          </a:xfrm>
          <a:prstGeom prst="rect">
            <a:avLst/>
          </a:prstGeom>
          <a:noFill/>
          <a:ln>
            <a:noFill/>
          </a:ln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</p:pic>
      <p:pic>
        <p:nvPicPr>
          <p:cNvPr id="176" name="Google Shape;176;p18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14350" y="4063634"/>
            <a:ext cx="3492400" cy="2695191"/>
          </a:xfrm>
          <a:prstGeom prst="rect">
            <a:avLst/>
          </a:prstGeom>
          <a:noFill/>
          <a:ln>
            <a:noFill/>
          </a:ln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</p:pic>
      <p:pic>
        <p:nvPicPr>
          <p:cNvPr id="177" name="Google Shape;177;p18" descr="image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338826" y="4054845"/>
            <a:ext cx="3492549" cy="2766311"/>
          </a:xfrm>
          <a:prstGeom prst="rect">
            <a:avLst/>
          </a:prstGeom>
          <a:noFill/>
          <a:ln>
            <a:noFill/>
          </a:ln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</p:pic>
      <p:pic>
        <p:nvPicPr>
          <p:cNvPr id="178" name="Google Shape;178;p18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150463" y="4022224"/>
            <a:ext cx="3492400" cy="2766311"/>
          </a:xfrm>
          <a:prstGeom prst="rect">
            <a:avLst/>
          </a:prstGeom>
          <a:noFill/>
          <a:ln>
            <a:noFill/>
          </a:ln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</p:pic>
      <p:sp>
        <p:nvSpPr>
          <p:cNvPr id="179" name="Google Shape;179;p18"/>
          <p:cNvSpPr txBox="1"/>
          <p:nvPr/>
        </p:nvSpPr>
        <p:spPr>
          <a:xfrm>
            <a:off x="828428" y="1986213"/>
            <a:ext cx="2946930" cy="297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50" b="1" i="0" u="none" strike="noStrike" cap="none" dirty="0">
                <a:solidFill>
                  <a:srgbClr val="38BDF8"/>
                </a:solidFill>
                <a:latin typeface="Poppins"/>
                <a:ea typeface="Poppins"/>
                <a:cs typeface="Poppins"/>
                <a:sym typeface="Poppins"/>
              </a:rPr>
              <a:t>Frontend</a:t>
            </a:r>
            <a:endParaRPr dirty="0"/>
          </a:p>
        </p:txBody>
      </p:sp>
      <p:sp>
        <p:nvSpPr>
          <p:cNvPr id="181" name="Google Shape;181;p18"/>
          <p:cNvSpPr txBox="1"/>
          <p:nvPr/>
        </p:nvSpPr>
        <p:spPr>
          <a:xfrm>
            <a:off x="4681727" y="1972207"/>
            <a:ext cx="2947087" cy="297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50" b="1" i="0" u="none" strike="noStrike" cap="none" dirty="0">
                <a:solidFill>
                  <a:srgbClr val="38BDF8"/>
                </a:solidFill>
                <a:latin typeface="Poppins"/>
                <a:ea typeface="Poppins"/>
                <a:cs typeface="Poppins"/>
                <a:sym typeface="Poppins"/>
              </a:rPr>
              <a:t>Backend</a:t>
            </a:r>
            <a:endParaRPr dirty="0"/>
          </a:p>
        </p:txBody>
      </p:sp>
      <p:sp>
        <p:nvSpPr>
          <p:cNvPr id="182" name="Google Shape;182;p18"/>
          <p:cNvSpPr txBox="1"/>
          <p:nvPr/>
        </p:nvSpPr>
        <p:spPr>
          <a:xfrm>
            <a:off x="4657914" y="2457968"/>
            <a:ext cx="2806749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chemeClr val="bg1"/>
                </a:solidFill>
                <a:latin typeface="Inter"/>
                <a:ea typeface="Inter"/>
                <a:cs typeface="Inter"/>
                <a:sym typeface="Inter"/>
              </a:rPr>
              <a:t>Java with Spring Boot framework for robust business logic processing.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83" name="Google Shape;183;p18"/>
          <p:cNvSpPr txBox="1"/>
          <p:nvPr/>
        </p:nvSpPr>
        <p:spPr>
          <a:xfrm>
            <a:off x="8450237" y="1979242"/>
            <a:ext cx="2946930" cy="297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50" b="1" i="0" u="none" strike="noStrike" cap="none" dirty="0">
                <a:solidFill>
                  <a:srgbClr val="38BDF8"/>
                </a:solidFill>
                <a:latin typeface="Poppins"/>
                <a:ea typeface="Poppins"/>
                <a:cs typeface="Poppins"/>
                <a:sym typeface="Poppins"/>
              </a:rPr>
              <a:t>Middleware</a:t>
            </a:r>
            <a:endParaRPr dirty="0"/>
          </a:p>
        </p:txBody>
      </p:sp>
      <p:sp>
        <p:nvSpPr>
          <p:cNvPr id="184" name="Google Shape;184;p18"/>
          <p:cNvSpPr txBox="1"/>
          <p:nvPr/>
        </p:nvSpPr>
        <p:spPr>
          <a:xfrm>
            <a:off x="8450237" y="2411648"/>
            <a:ext cx="2806600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chemeClr val="bg1"/>
                </a:solidFill>
                <a:latin typeface="Inter"/>
                <a:ea typeface="Inter"/>
                <a:cs typeface="Inter"/>
                <a:sym typeface="Inter"/>
              </a:rPr>
              <a:t>REST API architecture for seamless communication between components.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85" name="Google Shape;185;p18"/>
          <p:cNvSpPr txBox="1"/>
          <p:nvPr/>
        </p:nvSpPr>
        <p:spPr>
          <a:xfrm>
            <a:off x="898593" y="4946565"/>
            <a:ext cx="2946930" cy="297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50" b="1" i="0" u="none" strike="noStrike" cap="none" dirty="0">
                <a:solidFill>
                  <a:srgbClr val="38BDF8"/>
                </a:solidFill>
                <a:latin typeface="Poppins"/>
                <a:ea typeface="Poppins"/>
                <a:cs typeface="Poppins"/>
                <a:sym typeface="Poppins"/>
              </a:rPr>
              <a:t>Security</a:t>
            </a:r>
            <a:endParaRPr dirty="0"/>
          </a:p>
        </p:txBody>
      </p:sp>
      <p:sp>
        <p:nvSpPr>
          <p:cNvPr id="186" name="Google Shape;186;p18"/>
          <p:cNvSpPr txBox="1"/>
          <p:nvPr/>
        </p:nvSpPr>
        <p:spPr>
          <a:xfrm>
            <a:off x="898593" y="5544884"/>
            <a:ext cx="2806600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chemeClr val="bg1"/>
                </a:solidFill>
                <a:latin typeface="Inter"/>
                <a:ea typeface="Inter"/>
                <a:cs typeface="Inter"/>
                <a:sym typeface="Inter"/>
              </a:rPr>
              <a:t>JWT (JSON Web Tokens), BCrypt password hashing, and RBAC.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87" name="Google Shape;187;p18"/>
          <p:cNvSpPr txBox="1"/>
          <p:nvPr/>
        </p:nvSpPr>
        <p:spPr>
          <a:xfrm>
            <a:off x="4657914" y="4982865"/>
            <a:ext cx="2947087" cy="297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50" b="1" i="0" u="none" strike="noStrike" cap="none" dirty="0">
                <a:solidFill>
                  <a:srgbClr val="38BDF8"/>
                </a:solidFill>
                <a:latin typeface="Poppins"/>
                <a:ea typeface="Poppins"/>
                <a:cs typeface="Poppins"/>
                <a:sym typeface="Poppins"/>
              </a:rPr>
              <a:t>Storage</a:t>
            </a:r>
            <a:endParaRPr dirty="0"/>
          </a:p>
        </p:txBody>
      </p:sp>
      <p:sp>
        <p:nvSpPr>
          <p:cNvPr id="188" name="Google Shape;188;p18"/>
          <p:cNvSpPr txBox="1"/>
          <p:nvPr/>
        </p:nvSpPr>
        <p:spPr>
          <a:xfrm>
            <a:off x="4681725" y="5521103"/>
            <a:ext cx="2806749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chemeClr val="bg1"/>
                </a:solidFill>
                <a:latin typeface="Inter"/>
                <a:ea typeface="Inter"/>
                <a:cs typeface="Inter"/>
                <a:sym typeface="Inter"/>
              </a:rPr>
              <a:t>MySQL relational database for structured and reliable data persistence.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89" name="Google Shape;189;p18"/>
          <p:cNvSpPr txBox="1"/>
          <p:nvPr/>
        </p:nvSpPr>
        <p:spPr>
          <a:xfrm>
            <a:off x="8470850" y="5046429"/>
            <a:ext cx="2946930" cy="297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50" b="1" i="0" u="none" strike="noStrike" cap="none" dirty="0">
                <a:solidFill>
                  <a:srgbClr val="38BDF8"/>
                </a:solidFill>
                <a:latin typeface="Poppins"/>
                <a:ea typeface="Poppins"/>
                <a:cs typeface="Poppins"/>
                <a:sym typeface="Poppins"/>
              </a:rPr>
              <a:t>Development</a:t>
            </a:r>
            <a:endParaRPr dirty="0"/>
          </a:p>
        </p:txBody>
      </p:sp>
      <p:sp>
        <p:nvSpPr>
          <p:cNvPr id="190" name="Google Shape;190;p18"/>
          <p:cNvSpPr txBox="1"/>
          <p:nvPr/>
        </p:nvSpPr>
        <p:spPr>
          <a:xfrm>
            <a:off x="8470850" y="5544884"/>
            <a:ext cx="2806600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chemeClr val="bg1"/>
                </a:solidFill>
                <a:latin typeface="Inter"/>
                <a:ea typeface="Inter"/>
                <a:cs typeface="Inter"/>
                <a:sym typeface="Inter"/>
              </a:rPr>
              <a:t>IntelliJ IDEA as the primary Integrated Development Environment.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191" name="Google Shape;191;p18" descr="image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828428" y="1385680"/>
            <a:ext cx="28575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18" descr="image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4677051" y="1385680"/>
            <a:ext cx="28575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18" descr="image.png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8450237" y="1385680"/>
            <a:ext cx="47625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18" descr="image.png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898593" y="4388016"/>
            <a:ext cx="3810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18" descr="image.png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4657914" y="4388016"/>
            <a:ext cx="333375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18" descr="image.png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8450237" y="4388016"/>
            <a:ext cx="476250" cy="381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18"/>
          <p:cNvSpPr txBox="1"/>
          <p:nvPr/>
        </p:nvSpPr>
        <p:spPr>
          <a:xfrm>
            <a:off x="696537" y="218650"/>
            <a:ext cx="11401425" cy="502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96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0" i="0" u="none" strike="noStrike" cap="none" dirty="0">
                <a:solidFill>
                  <a:srgbClr val="38BDF8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TECHNOLOGICAL FOUNDATION</a:t>
            </a:r>
            <a:endParaRPr dirty="0"/>
          </a:p>
        </p:txBody>
      </p:sp>
      <p:sp>
        <p:nvSpPr>
          <p:cNvPr id="198" name="Google Shape;198;p18"/>
          <p:cNvSpPr/>
          <p:nvPr/>
        </p:nvSpPr>
        <p:spPr>
          <a:xfrm>
            <a:off x="556780" y="354359"/>
            <a:ext cx="45719" cy="411565"/>
          </a:xfrm>
          <a:prstGeom prst="rect">
            <a:avLst/>
          </a:prstGeom>
          <a:solidFill>
            <a:srgbClr val="38BDF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3CFACD-2729-9421-4B59-7F0399CEA803}"/>
              </a:ext>
            </a:extLst>
          </p:cNvPr>
          <p:cNvSpPr txBox="1"/>
          <p:nvPr/>
        </p:nvSpPr>
        <p:spPr>
          <a:xfrm>
            <a:off x="696537" y="2558495"/>
            <a:ext cx="3310213" cy="12157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buNone/>
            </a:pPr>
            <a:r>
              <a:rPr lang="en-US" sz="1500" b="0" i="0" u="none" strike="noStrike" dirty="0">
                <a:solidFill>
                  <a:schemeClr val="bg1"/>
                </a:solidFill>
                <a:effectLst/>
                <a:latin typeface="Inter" panose="020B0604020202020204" charset="0"/>
              </a:rPr>
              <a:t>HTML5, CSS3, JavaScript for a </a:t>
            </a:r>
          </a:p>
          <a:p>
            <a:pPr rtl="0">
              <a:buNone/>
            </a:pPr>
            <a:endParaRPr lang="en-US" sz="1500" dirty="0">
              <a:solidFill>
                <a:schemeClr val="bg1"/>
              </a:solidFill>
              <a:latin typeface="Inter" panose="020B0604020202020204" charset="0"/>
            </a:endParaRPr>
          </a:p>
          <a:p>
            <a:pPr rtl="0">
              <a:buNone/>
            </a:pPr>
            <a:r>
              <a:rPr lang="en-US" sz="1500" b="0" i="0" u="none" strike="noStrike" dirty="0">
                <a:solidFill>
                  <a:schemeClr val="bg1"/>
                </a:solidFill>
                <a:effectLst/>
                <a:latin typeface="Inter" panose="020B0604020202020204" charset="0"/>
              </a:rPr>
              <a:t>responsive and intuitive interface.</a:t>
            </a:r>
            <a:endParaRPr lang="en-US" sz="1500" b="0" dirty="0">
              <a:solidFill>
                <a:schemeClr val="bg1"/>
              </a:solidFill>
              <a:effectLst/>
            </a:endParaRPr>
          </a:p>
          <a:p>
            <a:pPr>
              <a:buNone/>
            </a:pPr>
            <a:br>
              <a:rPr lang="en-US" dirty="0">
                <a:solidFill>
                  <a:schemeClr val="bg1"/>
                </a:solidFill>
              </a:rPr>
            </a:br>
            <a:endParaRPr lang="en-IN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0617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19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19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1500" y="1674614"/>
            <a:ext cx="5381625" cy="2133302"/>
          </a:xfrm>
          <a:prstGeom prst="rect">
            <a:avLst/>
          </a:prstGeom>
          <a:noFill/>
          <a:ln>
            <a:noFill/>
          </a:ln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</p:pic>
      <p:pic>
        <p:nvPicPr>
          <p:cNvPr id="205" name="Google Shape;205;p19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238875" y="1674614"/>
            <a:ext cx="5381625" cy="2133302"/>
          </a:xfrm>
          <a:prstGeom prst="rect">
            <a:avLst/>
          </a:prstGeom>
          <a:noFill/>
          <a:ln>
            <a:noFill/>
          </a:ln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</p:pic>
      <p:pic>
        <p:nvPicPr>
          <p:cNvPr id="206" name="Google Shape;206;p19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71500" y="4093666"/>
            <a:ext cx="5381625" cy="1973460"/>
          </a:xfrm>
          <a:prstGeom prst="rect">
            <a:avLst/>
          </a:prstGeom>
          <a:noFill/>
          <a:ln>
            <a:noFill/>
          </a:ln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</p:pic>
      <p:pic>
        <p:nvPicPr>
          <p:cNvPr id="207" name="Google Shape;207;p19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238875" y="4093666"/>
            <a:ext cx="5381625" cy="1973460"/>
          </a:xfrm>
          <a:prstGeom prst="rect">
            <a:avLst/>
          </a:prstGeom>
          <a:noFill/>
          <a:ln>
            <a:noFill/>
          </a:ln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</p:pic>
      <p:sp>
        <p:nvSpPr>
          <p:cNvPr id="208" name="Google Shape;208;p19"/>
          <p:cNvSpPr txBox="1"/>
          <p:nvPr/>
        </p:nvSpPr>
        <p:spPr>
          <a:xfrm>
            <a:off x="797004" y="2017514"/>
            <a:ext cx="4930616" cy="297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50" b="1" i="0" u="none" strike="noStrike" cap="none">
                <a:solidFill>
                  <a:srgbClr val="818CF8"/>
                </a:solidFill>
                <a:latin typeface="Poppins"/>
                <a:ea typeface="Poppins"/>
                <a:cs typeface="Poppins"/>
                <a:sym typeface="Poppins"/>
              </a:rPr>
              <a:t>Request Flow</a:t>
            </a:r>
            <a:endParaRPr/>
          </a:p>
        </p:txBody>
      </p:sp>
      <p:sp>
        <p:nvSpPr>
          <p:cNvPr id="209" name="Google Shape;209;p19"/>
          <p:cNvSpPr txBox="1"/>
          <p:nvPr/>
        </p:nvSpPr>
        <p:spPr>
          <a:xfrm>
            <a:off x="914400" y="2543175"/>
            <a:ext cx="4695825" cy="886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994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chemeClr val="bg1"/>
                </a:solidFill>
                <a:latin typeface="Inter"/>
                <a:ea typeface="Inter"/>
                <a:cs typeface="Inter"/>
                <a:sym typeface="Inter"/>
              </a:rPr>
              <a:t>Controller → Service → Repository → Database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210" name="Google Shape;210;p19"/>
          <p:cNvSpPr txBox="1"/>
          <p:nvPr/>
        </p:nvSpPr>
        <p:spPr>
          <a:xfrm>
            <a:off x="6581775" y="2017514"/>
            <a:ext cx="4930616" cy="297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50" b="1" i="0" u="none" strike="noStrike" cap="none">
                <a:solidFill>
                  <a:srgbClr val="38BDF8"/>
                </a:solidFill>
                <a:latin typeface="Poppins"/>
                <a:ea typeface="Poppins"/>
                <a:cs typeface="Poppins"/>
                <a:sym typeface="Poppins"/>
              </a:rPr>
              <a:t>Controller Layer</a:t>
            </a:r>
            <a:endParaRPr/>
          </a:p>
        </p:txBody>
      </p:sp>
      <p:sp>
        <p:nvSpPr>
          <p:cNvPr id="211" name="Google Shape;211;p19"/>
          <p:cNvSpPr txBox="1"/>
          <p:nvPr/>
        </p:nvSpPr>
        <p:spPr>
          <a:xfrm>
            <a:off x="6581775" y="2505075"/>
            <a:ext cx="4695825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chemeClr val="bg1"/>
                </a:solidFill>
                <a:latin typeface="Inter"/>
                <a:ea typeface="Inter"/>
                <a:cs typeface="Inter"/>
                <a:sym typeface="Inter"/>
              </a:rPr>
              <a:t>Intercepts user requests and routes them to appropriate service handlers.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212" name="Google Shape;212;p19"/>
          <p:cNvSpPr txBox="1"/>
          <p:nvPr/>
        </p:nvSpPr>
        <p:spPr>
          <a:xfrm>
            <a:off x="914400" y="4436566"/>
            <a:ext cx="4930616" cy="297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50" b="1" i="0" u="none" strike="noStrike" cap="none">
                <a:solidFill>
                  <a:srgbClr val="38BDF8"/>
                </a:solidFill>
                <a:latin typeface="Poppins"/>
                <a:ea typeface="Poppins"/>
                <a:cs typeface="Poppins"/>
                <a:sym typeface="Poppins"/>
              </a:rPr>
              <a:t>Service Layer</a:t>
            </a:r>
            <a:endParaRPr/>
          </a:p>
        </p:txBody>
      </p:sp>
      <p:sp>
        <p:nvSpPr>
          <p:cNvPr id="213" name="Google Shape;213;p19"/>
          <p:cNvSpPr txBox="1"/>
          <p:nvPr/>
        </p:nvSpPr>
        <p:spPr>
          <a:xfrm>
            <a:off x="914400" y="4924127"/>
            <a:ext cx="4695825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chemeClr val="bg1"/>
                </a:solidFill>
                <a:latin typeface="Inter"/>
                <a:ea typeface="Inter"/>
                <a:cs typeface="Inter"/>
                <a:sym typeface="Inter"/>
              </a:rPr>
              <a:t>Encapsulates core business logic, validation rules, and transaction boundaries.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214" name="Google Shape;214;p19"/>
          <p:cNvSpPr txBox="1"/>
          <p:nvPr/>
        </p:nvSpPr>
        <p:spPr>
          <a:xfrm>
            <a:off x="6581775" y="4436566"/>
            <a:ext cx="4930616" cy="297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50" b="1" i="0" u="none" strike="noStrike" cap="none">
                <a:solidFill>
                  <a:srgbClr val="38BDF8"/>
                </a:solidFill>
                <a:latin typeface="Poppins"/>
                <a:ea typeface="Poppins"/>
                <a:cs typeface="Poppins"/>
                <a:sym typeface="Poppins"/>
              </a:rPr>
              <a:t>Repository Layer</a:t>
            </a:r>
            <a:endParaRPr/>
          </a:p>
        </p:txBody>
      </p:sp>
      <p:sp>
        <p:nvSpPr>
          <p:cNvPr id="215" name="Google Shape;215;p19"/>
          <p:cNvSpPr txBox="1"/>
          <p:nvPr/>
        </p:nvSpPr>
        <p:spPr>
          <a:xfrm>
            <a:off x="6581775" y="4924127"/>
            <a:ext cx="4695825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chemeClr val="bg1"/>
                </a:solidFill>
                <a:latin typeface="Inter"/>
                <a:ea typeface="Inter"/>
                <a:cs typeface="Inter"/>
                <a:sym typeface="Inter"/>
              </a:rPr>
              <a:t>Manages database interactions and data mapping via JPA/Hibernate.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216" name="Google Shape;216;p19"/>
          <p:cNvSpPr txBox="1"/>
          <p:nvPr/>
        </p:nvSpPr>
        <p:spPr>
          <a:xfrm>
            <a:off x="762000" y="571500"/>
            <a:ext cx="11401425" cy="502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96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0" i="0" u="none" strike="noStrike" cap="none">
                <a:solidFill>
                  <a:srgbClr val="38BDF8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SYSTEM ARCHITECTURE</a:t>
            </a:r>
            <a:endParaRPr/>
          </a:p>
        </p:txBody>
      </p:sp>
      <p:sp>
        <p:nvSpPr>
          <p:cNvPr id="217" name="Google Shape;217;p19"/>
          <p:cNvSpPr/>
          <p:nvPr/>
        </p:nvSpPr>
        <p:spPr>
          <a:xfrm>
            <a:off x="571500" y="632295"/>
            <a:ext cx="38100" cy="502890"/>
          </a:xfrm>
          <a:prstGeom prst="rect">
            <a:avLst/>
          </a:prstGeom>
          <a:solidFill>
            <a:srgbClr val="38BDF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0617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Google Shape;222;p20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20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1500" y="1455390"/>
            <a:ext cx="3492400" cy="2630685"/>
          </a:xfrm>
          <a:prstGeom prst="rect">
            <a:avLst/>
          </a:prstGeom>
          <a:noFill/>
          <a:ln>
            <a:noFill/>
          </a:ln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</p:pic>
      <p:pic>
        <p:nvPicPr>
          <p:cNvPr id="224" name="Google Shape;224;p20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349650" y="1455390"/>
            <a:ext cx="3492549" cy="2630685"/>
          </a:xfrm>
          <a:prstGeom prst="rect">
            <a:avLst/>
          </a:prstGeom>
          <a:noFill/>
          <a:ln>
            <a:noFill/>
          </a:ln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</p:pic>
      <p:pic>
        <p:nvPicPr>
          <p:cNvPr id="225" name="Google Shape;225;p20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7950" y="1455390"/>
            <a:ext cx="3492400" cy="2630685"/>
          </a:xfrm>
          <a:prstGeom prst="rect">
            <a:avLst/>
          </a:prstGeom>
          <a:noFill/>
          <a:ln>
            <a:noFill/>
          </a:ln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</p:pic>
      <p:pic>
        <p:nvPicPr>
          <p:cNvPr id="226" name="Google Shape;226;p20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71500" y="4371826"/>
            <a:ext cx="3492400" cy="2325885"/>
          </a:xfrm>
          <a:prstGeom prst="rect">
            <a:avLst/>
          </a:prstGeom>
          <a:noFill/>
          <a:ln>
            <a:noFill/>
          </a:ln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</p:pic>
      <p:pic>
        <p:nvPicPr>
          <p:cNvPr id="227" name="Google Shape;227;p20" descr="image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349650" y="4371826"/>
            <a:ext cx="7270700" cy="2325885"/>
          </a:xfrm>
          <a:prstGeom prst="rect">
            <a:avLst/>
          </a:prstGeom>
          <a:noFill/>
          <a:ln>
            <a:noFill/>
          </a:ln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</p:pic>
      <p:sp>
        <p:nvSpPr>
          <p:cNvPr id="228" name="Google Shape;228;p20"/>
          <p:cNvSpPr txBox="1"/>
          <p:nvPr/>
        </p:nvSpPr>
        <p:spPr>
          <a:xfrm>
            <a:off x="914400" y="2455515"/>
            <a:ext cx="2946930" cy="297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50" b="1" i="0" u="none" strike="noStrike" cap="none">
                <a:solidFill>
                  <a:srgbClr val="38BDF8"/>
                </a:solidFill>
                <a:latin typeface="Poppins"/>
                <a:ea typeface="Poppins"/>
                <a:cs typeface="Poppins"/>
                <a:sym typeface="Poppins"/>
              </a:rPr>
              <a:t>Authentication</a:t>
            </a:r>
            <a:endParaRPr/>
          </a:p>
        </p:txBody>
      </p:sp>
      <p:sp>
        <p:nvSpPr>
          <p:cNvPr id="229" name="Google Shape;229;p20"/>
          <p:cNvSpPr txBox="1"/>
          <p:nvPr/>
        </p:nvSpPr>
        <p:spPr>
          <a:xfrm>
            <a:off x="914400" y="2943076"/>
            <a:ext cx="2806600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chemeClr val="bg1"/>
                </a:solidFill>
                <a:latin typeface="Inter"/>
                <a:ea typeface="Inter"/>
                <a:cs typeface="Inter"/>
                <a:sym typeface="Inter"/>
              </a:rPr>
              <a:t>Security and identity management.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230" name="Google Shape;230;p20"/>
          <p:cNvSpPr txBox="1"/>
          <p:nvPr/>
        </p:nvSpPr>
        <p:spPr>
          <a:xfrm>
            <a:off x="4692550" y="2455515"/>
            <a:ext cx="2947087" cy="297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50" b="1" i="0" u="none" strike="noStrike" cap="none">
                <a:solidFill>
                  <a:srgbClr val="38BDF8"/>
                </a:solidFill>
                <a:latin typeface="Poppins"/>
                <a:ea typeface="Poppins"/>
                <a:cs typeface="Poppins"/>
                <a:sym typeface="Poppins"/>
              </a:rPr>
              <a:t>Inventory</a:t>
            </a:r>
            <a:endParaRPr/>
          </a:p>
        </p:txBody>
      </p:sp>
      <p:sp>
        <p:nvSpPr>
          <p:cNvPr id="231" name="Google Shape;231;p20"/>
          <p:cNvSpPr txBox="1"/>
          <p:nvPr/>
        </p:nvSpPr>
        <p:spPr>
          <a:xfrm>
            <a:off x="4692550" y="2943076"/>
            <a:ext cx="2806749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chemeClr val="bg1"/>
                </a:solidFill>
                <a:latin typeface="Inter"/>
                <a:ea typeface="Inter"/>
                <a:cs typeface="Inter"/>
                <a:sym typeface="Inter"/>
              </a:rPr>
              <a:t>Stock management and cataloging.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232" name="Google Shape;232;p20"/>
          <p:cNvSpPr txBox="1"/>
          <p:nvPr/>
        </p:nvSpPr>
        <p:spPr>
          <a:xfrm>
            <a:off x="8470850" y="2455515"/>
            <a:ext cx="2946930" cy="297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50" b="1" i="0" u="none" strike="noStrike" cap="none">
                <a:solidFill>
                  <a:srgbClr val="38BDF8"/>
                </a:solidFill>
                <a:latin typeface="Poppins"/>
                <a:ea typeface="Poppins"/>
                <a:cs typeface="Poppins"/>
                <a:sym typeface="Poppins"/>
              </a:rPr>
              <a:t>Monitoring</a:t>
            </a:r>
            <a:endParaRPr/>
          </a:p>
        </p:txBody>
      </p:sp>
      <p:sp>
        <p:nvSpPr>
          <p:cNvPr id="233" name="Google Shape;233;p20"/>
          <p:cNvSpPr txBox="1"/>
          <p:nvPr/>
        </p:nvSpPr>
        <p:spPr>
          <a:xfrm>
            <a:off x="8470850" y="2943076"/>
            <a:ext cx="2806600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chemeClr val="bg1"/>
                </a:solidFill>
                <a:latin typeface="Inter"/>
                <a:ea typeface="Inter"/>
                <a:cs typeface="Inter"/>
                <a:sym typeface="Inter"/>
              </a:rPr>
              <a:t>Real-time alerts and stock levels.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234" name="Google Shape;234;p20"/>
          <p:cNvSpPr txBox="1"/>
          <p:nvPr/>
        </p:nvSpPr>
        <p:spPr>
          <a:xfrm>
            <a:off x="914400" y="5371951"/>
            <a:ext cx="2946930" cy="297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50" b="1" i="0" u="none" strike="noStrike" cap="none">
                <a:solidFill>
                  <a:srgbClr val="38BDF8"/>
                </a:solidFill>
                <a:latin typeface="Poppins"/>
                <a:ea typeface="Poppins"/>
                <a:cs typeface="Poppins"/>
                <a:sym typeface="Poppins"/>
              </a:rPr>
              <a:t>Transactions</a:t>
            </a:r>
            <a:endParaRPr/>
          </a:p>
        </p:txBody>
      </p:sp>
      <p:sp>
        <p:nvSpPr>
          <p:cNvPr id="235" name="Google Shape;235;p20"/>
          <p:cNvSpPr txBox="1"/>
          <p:nvPr/>
        </p:nvSpPr>
        <p:spPr>
          <a:xfrm>
            <a:off x="914400" y="5859512"/>
            <a:ext cx="28066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chemeClr val="bg1"/>
                </a:solidFill>
                <a:latin typeface="Inter"/>
                <a:ea typeface="Inter"/>
                <a:cs typeface="Inter"/>
                <a:sym typeface="Inter"/>
              </a:rPr>
              <a:t>IN/OUT operation tracking.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236" name="Google Shape;236;p20"/>
          <p:cNvSpPr txBox="1"/>
          <p:nvPr/>
        </p:nvSpPr>
        <p:spPr>
          <a:xfrm>
            <a:off x="4692550" y="5371951"/>
            <a:ext cx="6914145" cy="297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50" b="1" i="0" u="none" strike="noStrike" cap="none">
                <a:solidFill>
                  <a:srgbClr val="38BDF8"/>
                </a:solidFill>
                <a:latin typeface="Poppins"/>
                <a:ea typeface="Poppins"/>
                <a:cs typeface="Poppins"/>
                <a:sym typeface="Poppins"/>
              </a:rPr>
              <a:t>Reports &amp; Analytics</a:t>
            </a:r>
            <a:endParaRPr/>
          </a:p>
        </p:txBody>
      </p:sp>
      <p:sp>
        <p:nvSpPr>
          <p:cNvPr id="237" name="Google Shape;237;p20"/>
          <p:cNvSpPr txBox="1"/>
          <p:nvPr/>
        </p:nvSpPr>
        <p:spPr>
          <a:xfrm>
            <a:off x="4692550" y="5859512"/>
            <a:ext cx="65849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chemeClr val="bg1"/>
                </a:solidFill>
                <a:latin typeface="Inter"/>
                <a:ea typeface="Inter"/>
                <a:cs typeface="Inter"/>
                <a:sym typeface="Inter"/>
              </a:rPr>
              <a:t>Data-driven decision support and historical trends.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238" name="Google Shape;238;p20" descr="image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914400" y="1836390"/>
            <a:ext cx="3810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20" descr="image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4692550" y="1836390"/>
            <a:ext cx="428625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20" descr="image.png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8470850" y="1836390"/>
            <a:ext cx="3810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20" descr="image.png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914400" y="4752826"/>
            <a:ext cx="28575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20" descr="image.png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4692550" y="4752826"/>
            <a:ext cx="381000" cy="381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20"/>
          <p:cNvSpPr txBox="1"/>
          <p:nvPr/>
        </p:nvSpPr>
        <p:spPr>
          <a:xfrm>
            <a:off x="762000" y="571500"/>
            <a:ext cx="11401425" cy="502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96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0" i="0" u="none" strike="noStrike" cap="none">
                <a:solidFill>
                  <a:srgbClr val="38BDF8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CORE MODULES</a:t>
            </a:r>
            <a:endParaRPr/>
          </a:p>
        </p:txBody>
      </p:sp>
      <p:sp>
        <p:nvSpPr>
          <p:cNvPr id="244" name="Google Shape;244;p20"/>
          <p:cNvSpPr/>
          <p:nvPr/>
        </p:nvSpPr>
        <p:spPr>
          <a:xfrm>
            <a:off x="571500" y="571500"/>
            <a:ext cx="38100" cy="502890"/>
          </a:xfrm>
          <a:prstGeom prst="rect">
            <a:avLst/>
          </a:prstGeom>
          <a:solidFill>
            <a:srgbClr val="38BDF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0617"/>
        </a:solidFill>
        <a:effectLst/>
      </p:bgPr>
    </p:bg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Google Shape;249;p21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21"/>
          <p:cNvSpPr txBox="1"/>
          <p:nvPr/>
        </p:nvSpPr>
        <p:spPr>
          <a:xfrm>
            <a:off x="762000" y="762000"/>
            <a:ext cx="4800600" cy="941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969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300" b="0" i="0" u="none" strike="noStrike" cap="none" dirty="0">
                <a:solidFill>
                  <a:srgbClr val="38BDF8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AUTHENTICATION</a:t>
            </a:r>
            <a:endParaRPr dirty="0"/>
          </a:p>
        </p:txBody>
      </p:sp>
      <p:pic>
        <p:nvPicPr>
          <p:cNvPr id="251" name="Google Shape;251;p21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21"/>
          <p:cNvSpPr txBox="1"/>
          <p:nvPr/>
        </p:nvSpPr>
        <p:spPr>
          <a:xfrm>
            <a:off x="1190625" y="3150840"/>
            <a:ext cx="4143375" cy="247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0" i="0" u="none" strike="noStrike" cap="none">
                <a:solidFill>
                  <a:srgbClr val="F8FAFC"/>
                </a:solidFill>
                <a:latin typeface="Inter"/>
                <a:ea typeface="Inter"/>
                <a:cs typeface="Inter"/>
                <a:sym typeface="Inter"/>
              </a:rPr>
              <a:t>Secure login for Admin and Staff.</a:t>
            </a:r>
            <a:endParaRPr/>
          </a:p>
        </p:txBody>
      </p:sp>
      <p:sp>
        <p:nvSpPr>
          <p:cNvPr id="253" name="Google Shape;253;p21"/>
          <p:cNvSpPr txBox="1"/>
          <p:nvPr/>
        </p:nvSpPr>
        <p:spPr>
          <a:xfrm>
            <a:off x="1190625" y="3636615"/>
            <a:ext cx="4143375" cy="247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0" i="0" u="none" strike="noStrike" cap="none">
                <a:solidFill>
                  <a:srgbClr val="F8FAFC"/>
                </a:solidFill>
                <a:latin typeface="Inter"/>
                <a:ea typeface="Inter"/>
                <a:cs typeface="Inter"/>
                <a:sym typeface="Inter"/>
              </a:rPr>
              <a:t>Role-Based Access Control (RBAC).</a:t>
            </a:r>
            <a:endParaRPr/>
          </a:p>
        </p:txBody>
      </p:sp>
      <p:sp>
        <p:nvSpPr>
          <p:cNvPr id="254" name="Google Shape;254;p21"/>
          <p:cNvSpPr txBox="1"/>
          <p:nvPr/>
        </p:nvSpPr>
        <p:spPr>
          <a:xfrm>
            <a:off x="1190625" y="4122390"/>
            <a:ext cx="4143375" cy="247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0" i="0" u="none" strike="noStrike" cap="none" dirty="0">
                <a:solidFill>
                  <a:srgbClr val="F8FAFC"/>
                </a:solidFill>
                <a:latin typeface="Inter"/>
                <a:ea typeface="Inter"/>
                <a:cs typeface="Inter"/>
                <a:sym typeface="Inter"/>
              </a:rPr>
              <a:t>Industry-standard BCrypt encryption.</a:t>
            </a:r>
            <a:endParaRPr dirty="0"/>
          </a:p>
        </p:txBody>
      </p:sp>
      <p:sp>
        <p:nvSpPr>
          <p:cNvPr id="255" name="Google Shape;255;p21"/>
          <p:cNvSpPr txBox="1"/>
          <p:nvPr/>
        </p:nvSpPr>
        <p:spPr>
          <a:xfrm>
            <a:off x="1190625" y="4608165"/>
            <a:ext cx="4143375" cy="247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0" i="0" u="none" strike="noStrike" cap="none">
                <a:solidFill>
                  <a:srgbClr val="F8FAFC"/>
                </a:solidFill>
                <a:latin typeface="Inter"/>
                <a:ea typeface="Inter"/>
                <a:cs typeface="Inter"/>
                <a:sym typeface="Inter"/>
              </a:rPr>
              <a:t>Zero tolerance for unauthorized access.</a:t>
            </a:r>
            <a:endParaRPr/>
          </a:p>
        </p:txBody>
      </p:sp>
      <p:pic>
        <p:nvPicPr>
          <p:cNvPr id="256" name="Google Shape;256;p21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62000" y="3188940"/>
            <a:ext cx="200025" cy="24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21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62000" y="3674715"/>
            <a:ext cx="285750" cy="24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21" descr="image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62000" y="4160490"/>
            <a:ext cx="228600" cy="24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21" descr="image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62000" y="4646265"/>
            <a:ext cx="228600" cy="2476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217;p19">
            <a:extLst>
              <a:ext uri="{FF2B5EF4-FFF2-40B4-BE49-F238E27FC236}">
                <a16:creationId xmlns:a16="http://schemas.microsoft.com/office/drawing/2014/main" id="{55AAC2F8-6DAC-B324-F719-75BD05A665B8}"/>
              </a:ext>
            </a:extLst>
          </p:cNvPr>
          <p:cNvSpPr/>
          <p:nvPr/>
        </p:nvSpPr>
        <p:spPr>
          <a:xfrm>
            <a:off x="620139" y="1200906"/>
            <a:ext cx="38100" cy="502890"/>
          </a:xfrm>
          <a:prstGeom prst="rect">
            <a:avLst/>
          </a:prstGeom>
          <a:solidFill>
            <a:srgbClr val="38BDF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378</TotalTime>
  <Words>950</Words>
  <Application>Microsoft Office PowerPoint</Application>
  <PresentationFormat>Widescreen</PresentationFormat>
  <Paragraphs>168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0" baseType="lpstr">
      <vt:lpstr>Inter Light</vt:lpstr>
      <vt:lpstr>Inter Medium</vt:lpstr>
      <vt:lpstr>Arial</vt:lpstr>
      <vt:lpstr>Poppins SemiBold</vt:lpstr>
      <vt:lpstr>Calibri</vt:lpstr>
      <vt:lpstr>Poppins</vt:lpstr>
      <vt:lpstr>Inter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Shirsha Singha</cp:lastModifiedBy>
  <cp:revision>33</cp:revision>
  <dcterms:modified xsi:type="dcterms:W3CDTF">2026-02-02T18:16:03Z</dcterms:modified>
</cp:coreProperties>
</file>